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Average"/>
      <p:regular r:id="rId28"/>
    </p:embeddedFont>
    <p:embeddedFont>
      <p:font typeface="Oswal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Average-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Oswa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learning.mines.edu/courses/25410/assignments/132688"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ftp/arxiv/papers/1703/1703.09827.pdf"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698500" rtl="0" algn="l">
              <a:lnSpc>
                <a:spcPct val="115000"/>
              </a:lnSpc>
              <a:spcBef>
                <a:spcPts val="0"/>
              </a:spcBef>
              <a:spcAft>
                <a:spcPts val="0"/>
              </a:spcAft>
              <a:buClr>
                <a:srgbClr val="2D3B45"/>
              </a:buClr>
              <a:buSzPts val="1800"/>
              <a:buChar char="●"/>
            </a:pPr>
            <a:r>
              <a:rPr lang="en" sz="1800">
                <a:solidFill>
                  <a:srgbClr val="2D3B45"/>
                </a:solidFill>
                <a:highlight>
                  <a:srgbClr val="FFFFFF"/>
                </a:highlight>
              </a:rPr>
              <a:t>Team members should spend equal time presenting.</a:t>
            </a:r>
            <a:endParaRPr sz="1800">
              <a:solidFill>
                <a:srgbClr val="2D3B45"/>
              </a:solidFill>
              <a:highlight>
                <a:srgbClr val="FFFFFF"/>
              </a:highlight>
            </a:endParaRPr>
          </a:p>
          <a:p>
            <a:pPr indent="-342900" lvl="0" marL="698500" rtl="0" algn="l">
              <a:lnSpc>
                <a:spcPct val="115000"/>
              </a:lnSpc>
              <a:spcBef>
                <a:spcPts val="0"/>
              </a:spcBef>
              <a:spcAft>
                <a:spcPts val="0"/>
              </a:spcAft>
              <a:buClr>
                <a:srgbClr val="2D3B45"/>
              </a:buClr>
              <a:buSzPts val="1800"/>
              <a:buChar char="●"/>
            </a:pPr>
            <a:r>
              <a:rPr lang="en" sz="1800">
                <a:solidFill>
                  <a:srgbClr val="2D3B45"/>
                </a:solidFill>
                <a:highlight>
                  <a:srgbClr val="FFFFFF"/>
                </a:highlight>
              </a:rPr>
              <a:t>Your presentation should cover:</a:t>
            </a:r>
            <a:endParaRPr sz="1800">
              <a:solidFill>
                <a:srgbClr val="2D3B45"/>
              </a:solidFill>
              <a:highlight>
                <a:srgbClr val="FFFFFF"/>
              </a:highlight>
            </a:endParaRPr>
          </a:p>
          <a:p>
            <a:pPr indent="-342900" lvl="1" marL="1397000" rtl="0" algn="l">
              <a:lnSpc>
                <a:spcPct val="115000"/>
              </a:lnSpc>
              <a:spcBef>
                <a:spcPts val="0"/>
              </a:spcBef>
              <a:spcAft>
                <a:spcPts val="0"/>
              </a:spcAft>
              <a:buClr>
                <a:srgbClr val="2D3B45"/>
              </a:buClr>
              <a:buSzPts val="1800"/>
              <a:buChar char="○"/>
            </a:pPr>
            <a:r>
              <a:rPr lang="en" sz="1800">
                <a:solidFill>
                  <a:srgbClr val="2D3B45"/>
                </a:solidFill>
                <a:highlight>
                  <a:srgbClr val="FFFFFF"/>
                </a:highlight>
              </a:rPr>
              <a:t>Your topic, and the aims of your project (1 minute)</a:t>
            </a:r>
            <a:endParaRPr sz="1800">
              <a:solidFill>
                <a:srgbClr val="2D3B45"/>
              </a:solidFill>
              <a:highlight>
                <a:srgbClr val="FFFFFF"/>
              </a:highlight>
            </a:endParaRPr>
          </a:p>
          <a:p>
            <a:pPr indent="-342900" lvl="1" marL="1397000" rtl="0" algn="l">
              <a:lnSpc>
                <a:spcPct val="115000"/>
              </a:lnSpc>
              <a:spcBef>
                <a:spcPts val="0"/>
              </a:spcBef>
              <a:spcAft>
                <a:spcPts val="0"/>
              </a:spcAft>
              <a:buClr>
                <a:srgbClr val="2D3B45"/>
              </a:buClr>
              <a:buSzPts val="1800"/>
              <a:buChar char="○"/>
            </a:pPr>
            <a:r>
              <a:rPr lang="en" sz="1800">
                <a:solidFill>
                  <a:srgbClr val="2D3B45"/>
                </a:solidFill>
                <a:highlight>
                  <a:srgbClr val="FFFFFF"/>
                </a:highlight>
              </a:rPr>
              <a:t>Previous work (30 seconds)</a:t>
            </a:r>
            <a:endParaRPr sz="1800">
              <a:solidFill>
                <a:srgbClr val="2D3B45"/>
              </a:solidFill>
              <a:highlight>
                <a:srgbClr val="FFFFFF"/>
              </a:highlight>
            </a:endParaRPr>
          </a:p>
          <a:p>
            <a:pPr indent="-342900" lvl="1" marL="1397000" rtl="0" algn="l">
              <a:lnSpc>
                <a:spcPct val="115000"/>
              </a:lnSpc>
              <a:spcBef>
                <a:spcPts val="0"/>
              </a:spcBef>
              <a:spcAft>
                <a:spcPts val="0"/>
              </a:spcAft>
              <a:buClr>
                <a:srgbClr val="2D3B45"/>
              </a:buClr>
              <a:buSzPts val="1800"/>
              <a:buChar char="○"/>
            </a:pPr>
            <a:r>
              <a:rPr lang="en" sz="1800">
                <a:solidFill>
                  <a:srgbClr val="2D3B45"/>
                </a:solidFill>
                <a:highlight>
                  <a:srgbClr val="FFFFFF"/>
                </a:highlight>
              </a:rPr>
              <a:t>Technical approach (2 minutes)</a:t>
            </a:r>
            <a:endParaRPr sz="1800">
              <a:solidFill>
                <a:srgbClr val="2D3B45"/>
              </a:solidFill>
              <a:highlight>
                <a:srgbClr val="FFFFFF"/>
              </a:highlight>
            </a:endParaRPr>
          </a:p>
          <a:p>
            <a:pPr indent="-342900" lvl="1" marL="1397000" rtl="0" algn="l">
              <a:lnSpc>
                <a:spcPct val="115000"/>
              </a:lnSpc>
              <a:spcBef>
                <a:spcPts val="0"/>
              </a:spcBef>
              <a:spcAft>
                <a:spcPts val="0"/>
              </a:spcAft>
              <a:buClr>
                <a:srgbClr val="2D3B45"/>
              </a:buClr>
              <a:buSzPts val="1800"/>
              <a:buChar char="○"/>
            </a:pPr>
            <a:r>
              <a:rPr lang="en" sz="1800">
                <a:solidFill>
                  <a:srgbClr val="2D3B45"/>
                </a:solidFill>
                <a:highlight>
                  <a:srgbClr val="FFFFFF"/>
                </a:highlight>
              </a:rPr>
              <a:t>Experiments and results (1 minute)</a:t>
            </a:r>
            <a:endParaRPr sz="1800">
              <a:solidFill>
                <a:srgbClr val="2D3B45"/>
              </a:solidFill>
              <a:highlight>
                <a:srgbClr val="FFFFFF"/>
              </a:highlight>
            </a:endParaRPr>
          </a:p>
          <a:p>
            <a:pPr indent="-342900" lvl="1" marL="1397000" rtl="0" algn="l">
              <a:lnSpc>
                <a:spcPct val="115000"/>
              </a:lnSpc>
              <a:spcBef>
                <a:spcPts val="0"/>
              </a:spcBef>
              <a:spcAft>
                <a:spcPts val="0"/>
              </a:spcAft>
              <a:buClr>
                <a:srgbClr val="2D3B45"/>
              </a:buClr>
              <a:buSzPts val="1800"/>
              <a:buChar char="○"/>
            </a:pPr>
            <a:r>
              <a:rPr lang="en" sz="1800">
                <a:solidFill>
                  <a:srgbClr val="2D3B45"/>
                </a:solidFill>
                <a:highlight>
                  <a:srgbClr val="FFFFFF"/>
                </a:highlight>
              </a:rPr>
              <a:t>Achievements, limitations, possible future work (30 seconds)</a:t>
            </a:r>
            <a:endParaRPr sz="1800">
              <a:solidFill>
                <a:srgbClr val="2D3B45"/>
              </a:solidFill>
              <a:highlight>
                <a:srgbClr val="FFFFFF"/>
              </a:highlight>
            </a:endParaRPr>
          </a:p>
          <a:p>
            <a:pPr indent="-342900" lvl="0" marL="698500" rtl="0" algn="l">
              <a:lnSpc>
                <a:spcPct val="115000"/>
              </a:lnSpc>
              <a:spcBef>
                <a:spcPts val="0"/>
              </a:spcBef>
              <a:spcAft>
                <a:spcPts val="0"/>
              </a:spcAft>
              <a:buClr>
                <a:srgbClr val="2D3B45"/>
              </a:buClr>
              <a:buSzPts val="1800"/>
              <a:buChar char="●"/>
            </a:pPr>
            <a:r>
              <a:rPr b="1" lang="en" sz="1800">
                <a:solidFill>
                  <a:srgbClr val="2D3B45"/>
                </a:solidFill>
                <a:highlight>
                  <a:srgbClr val="FFFFFF"/>
                </a:highlight>
              </a:rPr>
              <a:t>The night before your presentation</a:t>
            </a:r>
            <a:r>
              <a:rPr lang="en" sz="1800">
                <a:solidFill>
                  <a:srgbClr val="2D3B45"/>
                </a:solidFill>
                <a:highlight>
                  <a:srgbClr val="FFFFFF"/>
                </a:highlight>
              </a:rPr>
              <a:t> upload your </a:t>
            </a:r>
            <a:r>
              <a:rPr lang="en" sz="1800" u="sng">
                <a:solidFill>
                  <a:schemeClr val="hlink"/>
                </a:solidFill>
                <a:highlight>
                  <a:srgbClr val="FFFFFF"/>
                </a:highlight>
                <a:hlinkClick r:id="rId2"/>
              </a:rPr>
              <a:t>Final Presentation (SLIDES)</a:t>
            </a:r>
            <a:r>
              <a:rPr lang="en" sz="1800">
                <a:solidFill>
                  <a:srgbClr val="2D3B45"/>
                </a:solidFill>
                <a:highlight>
                  <a:srgbClr val="FFFFFF"/>
                </a:highlight>
              </a:rPr>
              <a:t> to Canvas (PPT,PPTX,ODP, or PDF only).. I will put them on the podium computer so that all presentations are ready to go, but you are welcome to use your own computer to present (especially if you have a demo) -- you will just need to set up during the previous presenter's Q/A time.</a:t>
            </a:r>
            <a:endParaRPr sz="1800">
              <a:solidFill>
                <a:srgbClr val="2D3B45"/>
              </a:solidFill>
              <a:highlight>
                <a:srgbClr val="FFFFFF"/>
              </a:highlight>
            </a:endParaRPr>
          </a:p>
          <a:p>
            <a:pPr indent="-342900" lvl="0" marL="698500" rtl="0" algn="l">
              <a:lnSpc>
                <a:spcPct val="115000"/>
              </a:lnSpc>
              <a:spcBef>
                <a:spcPts val="0"/>
              </a:spcBef>
              <a:spcAft>
                <a:spcPts val="0"/>
              </a:spcAft>
              <a:buClr>
                <a:srgbClr val="2D3B45"/>
              </a:buClr>
              <a:buSzPts val="1800"/>
              <a:buChar char="●"/>
            </a:pPr>
            <a:r>
              <a:rPr b="1" lang="en" sz="1800">
                <a:solidFill>
                  <a:srgbClr val="2D3B45"/>
                </a:solidFill>
                <a:highlight>
                  <a:srgbClr val="FFFFFF"/>
                </a:highlight>
              </a:rPr>
              <a:t>Each presentation day</a:t>
            </a:r>
            <a:r>
              <a:rPr lang="en" sz="1800">
                <a:solidFill>
                  <a:srgbClr val="2D3B45"/>
                </a:solidFill>
                <a:highlight>
                  <a:srgbClr val="FFFFFF"/>
                </a:highlight>
              </a:rPr>
              <a:t> be sure to arrive sharply by the start of class, not only if you're presenting, but also to ensure you don't interrupt the first presenter's talk.</a:t>
            </a:r>
            <a:endParaRPr sz="1800">
              <a:solidFill>
                <a:srgbClr val="2D3B45"/>
              </a:solidFill>
              <a:highlight>
                <a:srgbClr val="FFFFFF"/>
              </a:highlight>
            </a:endParaRPr>
          </a:p>
          <a:p>
            <a:pPr indent="0" lvl="0" marL="0" rtl="0" algn="l">
              <a:lnSpc>
                <a:spcPct val="115000"/>
              </a:lnSpc>
              <a:spcBef>
                <a:spcPts val="1000"/>
              </a:spcBef>
              <a:spcAft>
                <a:spcPts val="0"/>
              </a:spcAft>
              <a:buNone/>
            </a:pPr>
            <a:r>
              <a:rPr lang="en" sz="1800">
                <a:solidFill>
                  <a:srgbClr val="2D3B45"/>
                </a:solidFill>
                <a:highlight>
                  <a:srgbClr val="FFFFFF"/>
                </a:highlight>
              </a:rPr>
              <a:t>Brooke</a:t>
            </a:r>
            <a:endParaRPr sz="1800">
              <a:solidFill>
                <a:srgbClr val="2D3B45"/>
              </a:solidFill>
              <a:highlight>
                <a:srgbClr val="FFFFFF"/>
              </a:highlight>
            </a:endParaRPr>
          </a:p>
          <a:p>
            <a:pPr indent="0" lvl="0" marL="0" rtl="0" algn="l">
              <a:spcBef>
                <a:spcPts val="10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eb891609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eb891609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 START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a584dc0274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a584dc0274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Mention Haversine (Earth’s curve)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af03d8eef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af03d8eef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eb891609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eb891609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10km with 0.5deg spacing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f03d8eefd_1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f03d8eefd_1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eb891609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eb891609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 END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a584dc0274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a584dc0274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GPS EXIF Data Ethics: What we shouldn’t do. (</a:t>
            </a:r>
            <a:r>
              <a:rPr lang="en" u="sng">
                <a:solidFill>
                  <a:schemeClr val="hlink"/>
                </a:solidFill>
                <a:hlinkClick r:id="rId2"/>
              </a:rPr>
              <a:t>https://arxiv.org/ftp/arxiv/papers/1703/1703.09827.pdf</a:t>
            </a:r>
            <a:r>
              <a:rPr lang="en"/>
              <a: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We are working on the connections between isolated photos where no serial number is provided. An issue could be the legal implications - what kind of information can we store and work on. Is the picture considered to be personal information, or can it be just be linked to the device (and not to the person) as we consider that the brand, model of the device is not personal information. This opens up new perspectives for investigators.</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584dc0274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584dc0274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584dc027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584dc027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aeb8916099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aeb8916099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I’ll skip if we run out of time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a584dc02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a584dc02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Brooke</a:t>
            </a:r>
            <a:endParaRPr/>
          </a:p>
          <a:p>
            <a:pPr indent="0" lvl="0" marL="0" rtl="0" algn="l">
              <a:lnSpc>
                <a:spcPct val="115000"/>
              </a:lnSpc>
              <a:spcBef>
                <a:spcPts val="0"/>
              </a:spcBef>
              <a:spcAft>
                <a:spcPts val="0"/>
              </a:spcAft>
              <a:buNone/>
            </a:pPr>
            <a:r>
              <a:rPr lang="en" sz="1800">
                <a:solidFill>
                  <a:srgbClr val="595959"/>
                </a:solidFill>
              </a:rPr>
              <a:t>Aims:Quickly and accurately identify peaks</a:t>
            </a:r>
            <a:endParaRPr sz="1800">
              <a:solidFill>
                <a:srgbClr val="595959"/>
              </a:solidFill>
            </a:endParaRPr>
          </a:p>
          <a:p>
            <a:pPr indent="0" lvl="0" marL="0" rtl="0" algn="l">
              <a:lnSpc>
                <a:spcPct val="115000"/>
              </a:lnSpc>
              <a:spcBef>
                <a:spcPts val="1600"/>
              </a:spcBef>
              <a:spcAft>
                <a:spcPts val="0"/>
              </a:spcAft>
              <a:buNone/>
            </a:pPr>
            <a:r>
              <a:rPr lang="en" sz="1800">
                <a:solidFill>
                  <a:srgbClr val="595959"/>
                </a:solidFill>
              </a:rPr>
              <a:t>EXIF information which gives the team important information such as latitude, longitude, and heading, as well as focal length, sensor dimensions, camera orientation</a:t>
            </a:r>
            <a:endParaRPr sz="1800">
              <a:solidFill>
                <a:srgbClr val="595959"/>
              </a:solidFill>
            </a:endParaRPr>
          </a:p>
          <a:p>
            <a:pPr indent="0" lvl="0" marL="0" rtl="0" algn="l">
              <a:lnSpc>
                <a:spcPct val="115000"/>
              </a:lnSpc>
              <a:spcBef>
                <a:spcPts val="1600"/>
              </a:spcBef>
              <a:spcAft>
                <a:spcPts val="1600"/>
              </a:spcAft>
              <a:buClr>
                <a:schemeClr val="dk1"/>
              </a:buClr>
              <a:buSzPts val="1100"/>
              <a:buFont typeface="Arial"/>
              <a:buNone/>
            </a:pPr>
            <a:r>
              <a:rPr lang="en" sz="1800">
                <a:solidFill>
                  <a:srgbClr val="595959"/>
                </a:solidFill>
              </a:rPr>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a584dc027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a584dc027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Brooke</a:t>
            </a:r>
            <a:endParaRPr/>
          </a:p>
          <a:p>
            <a:pPr indent="0" lvl="0" marL="0" rtl="0" algn="l">
              <a:spcBef>
                <a:spcPts val="0"/>
              </a:spcBef>
              <a:spcAft>
                <a:spcPts val="0"/>
              </a:spcAft>
              <a:buNone/>
            </a:pPr>
            <a:r>
              <a:rPr lang="en"/>
              <a:t>Image processing can be unreliable due to weather conditions, time of day and difficulty isolating the peaks in the image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aeb8916099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aeb8916099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CITE IMAGES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a584dc0274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a584dc0274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f03d8eef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f03d8ee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aeb8916099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aeb8916099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The </a:t>
            </a:r>
            <a:r>
              <a:rPr b="1" lang="en" sz="1200">
                <a:solidFill>
                  <a:srgbClr val="202124"/>
                </a:solidFill>
                <a:highlight>
                  <a:srgbClr val="FFFFFF"/>
                </a:highlight>
                <a:latin typeface="Roboto"/>
                <a:ea typeface="Roboto"/>
                <a:cs typeface="Roboto"/>
                <a:sym typeface="Roboto"/>
              </a:rPr>
              <a:t>haversine</a:t>
            </a:r>
            <a:r>
              <a:rPr lang="en" sz="1200">
                <a:solidFill>
                  <a:srgbClr val="202124"/>
                </a:solidFill>
                <a:highlight>
                  <a:srgbClr val="FFFFFF"/>
                </a:highlight>
                <a:latin typeface="Roboto"/>
                <a:ea typeface="Roboto"/>
                <a:cs typeface="Roboto"/>
                <a:sym typeface="Roboto"/>
              </a:rPr>
              <a:t> formula determines the great-circle distance between two points on a sphere given their longitudes and latitudes. Important in navigation, it is a special case of a more general formula in spherical trigonometry, the law of </a:t>
            </a:r>
            <a:r>
              <a:rPr b="1" lang="en" sz="1200">
                <a:solidFill>
                  <a:srgbClr val="202124"/>
                </a:solidFill>
                <a:highlight>
                  <a:srgbClr val="FFFFFF"/>
                </a:highlight>
                <a:latin typeface="Roboto"/>
                <a:ea typeface="Roboto"/>
                <a:cs typeface="Roboto"/>
                <a:sym typeface="Roboto"/>
              </a:rPr>
              <a:t>haversines</a:t>
            </a:r>
            <a:r>
              <a:rPr lang="en" sz="1200">
                <a:solidFill>
                  <a:srgbClr val="202124"/>
                </a:solidFill>
                <a:highlight>
                  <a:srgbClr val="FFFFFF"/>
                </a:highlight>
                <a:latin typeface="Roboto"/>
                <a:ea typeface="Roboto"/>
                <a:cs typeface="Roboto"/>
                <a:sym typeface="Roboto"/>
              </a:rPr>
              <a:t>, that relates the sides and angles of spherical triangles.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eb8916099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aeb8916099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pypi.org/project/geographic-line-of-sight/" TargetMode="External"/><Relationship Id="rId4" Type="http://schemas.openxmlformats.org/officeDocument/2006/relationships/hyperlink" Target="https://www.peakfinder.org/mobil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pic>
        <p:nvPicPr>
          <p:cNvPr id="59" name="Google Shape;59;p13"/>
          <p:cNvPicPr preferRelativeResize="0"/>
          <p:nvPr/>
        </p:nvPicPr>
        <p:blipFill>
          <a:blip r:embed="rId4">
            <a:alphaModFix amt="38000"/>
          </a:blip>
          <a:stretch>
            <a:fillRect/>
          </a:stretch>
        </p:blipFill>
        <p:spPr>
          <a:xfrm>
            <a:off x="0" y="0"/>
            <a:ext cx="9144000" cy="5143501"/>
          </a:xfrm>
          <a:prstGeom prst="rect">
            <a:avLst/>
          </a:prstGeom>
          <a:noFill/>
          <a:ln>
            <a:noFill/>
          </a:ln>
        </p:spPr>
      </p:pic>
      <p:sp>
        <p:nvSpPr>
          <p:cNvPr id="60" name="Google Shape;60;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AR Peak Finder Presentation</a:t>
            </a:r>
            <a:endParaRPr/>
          </a:p>
        </p:txBody>
      </p:sp>
      <p:sp>
        <p:nvSpPr>
          <p:cNvPr id="61" name="Google Shape;61;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Carson Stevens, Cameron Do, Brooke Suesser, Ben Brokaw</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type="title"/>
          </p:nvPr>
        </p:nvSpPr>
        <p:spPr>
          <a:xfrm>
            <a:off x="311700" y="445025"/>
            <a:ext cx="325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Pipeline</a:t>
            </a:r>
            <a:endParaRPr/>
          </a:p>
        </p:txBody>
      </p:sp>
      <p:pic>
        <p:nvPicPr>
          <p:cNvPr id="170" name="Google Shape;170;p22"/>
          <p:cNvPicPr preferRelativeResize="0"/>
          <p:nvPr/>
        </p:nvPicPr>
        <p:blipFill rotWithShape="1">
          <a:blip r:embed="rId3">
            <a:alphaModFix/>
          </a:blip>
          <a:srcRect b="49664" l="19547" r="65155" t="22354"/>
          <a:stretch/>
        </p:blipFill>
        <p:spPr>
          <a:xfrm>
            <a:off x="115863" y="2306662"/>
            <a:ext cx="1398928" cy="1071176"/>
          </a:xfrm>
          <a:prstGeom prst="rect">
            <a:avLst/>
          </a:prstGeom>
          <a:noFill/>
          <a:ln>
            <a:noFill/>
          </a:ln>
        </p:spPr>
      </p:pic>
      <p:sp>
        <p:nvSpPr>
          <p:cNvPr id="171" name="Google Shape;171;p22"/>
          <p:cNvSpPr txBox="1"/>
          <p:nvPr/>
        </p:nvSpPr>
        <p:spPr>
          <a:xfrm>
            <a:off x="222075" y="1921150"/>
            <a:ext cx="11865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Extract EXIF</a:t>
            </a:r>
            <a:endParaRPr>
              <a:solidFill>
                <a:schemeClr val="dk2"/>
              </a:solidFill>
            </a:endParaRPr>
          </a:p>
        </p:txBody>
      </p:sp>
      <p:sp>
        <p:nvSpPr>
          <p:cNvPr id="172" name="Google Shape;172;p22"/>
          <p:cNvSpPr/>
          <p:nvPr/>
        </p:nvSpPr>
        <p:spPr>
          <a:xfrm>
            <a:off x="1734975" y="2638475"/>
            <a:ext cx="711900" cy="356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txBox="1"/>
          <p:nvPr/>
        </p:nvSpPr>
        <p:spPr>
          <a:xfrm>
            <a:off x="2624875" y="2378975"/>
            <a:ext cx="1461000" cy="8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Query Peak Database for Nearby Peaks</a:t>
            </a:r>
            <a:endParaRPr>
              <a:solidFill>
                <a:schemeClr val="dk2"/>
              </a:solidFill>
            </a:endParaRPr>
          </a:p>
        </p:txBody>
      </p:sp>
      <p:sp>
        <p:nvSpPr>
          <p:cNvPr id="174" name="Google Shape;174;p22"/>
          <p:cNvSpPr/>
          <p:nvPr/>
        </p:nvSpPr>
        <p:spPr>
          <a:xfrm>
            <a:off x="3978725" y="2638475"/>
            <a:ext cx="711900" cy="356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txBox="1"/>
          <p:nvPr/>
        </p:nvSpPr>
        <p:spPr>
          <a:xfrm>
            <a:off x="4809275" y="2378975"/>
            <a:ext cx="1461000" cy="8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Filter with homography and line of sight</a:t>
            </a:r>
            <a:endParaRPr>
              <a:solidFill>
                <a:schemeClr val="dk2"/>
              </a:solidFill>
            </a:endParaRPr>
          </a:p>
        </p:txBody>
      </p:sp>
      <p:sp>
        <p:nvSpPr>
          <p:cNvPr id="176" name="Google Shape;176;p22"/>
          <p:cNvSpPr/>
          <p:nvPr/>
        </p:nvSpPr>
        <p:spPr>
          <a:xfrm>
            <a:off x="6388925" y="2560975"/>
            <a:ext cx="711900" cy="356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txBox="1"/>
          <p:nvPr/>
        </p:nvSpPr>
        <p:spPr>
          <a:xfrm>
            <a:off x="7100825" y="2378975"/>
            <a:ext cx="1323900" cy="8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Find peaks in image using Faster-RCNN</a:t>
            </a:r>
            <a:endParaRPr>
              <a:solidFill>
                <a:schemeClr val="dk2"/>
              </a:solidFill>
            </a:endParaRPr>
          </a:p>
        </p:txBody>
      </p:sp>
      <p:sp>
        <p:nvSpPr>
          <p:cNvPr id="178" name="Google Shape;178;p22"/>
          <p:cNvSpPr txBox="1"/>
          <p:nvPr/>
        </p:nvSpPr>
        <p:spPr>
          <a:xfrm>
            <a:off x="7100825" y="3895925"/>
            <a:ext cx="1323900" cy="8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Label peaks found in image</a:t>
            </a:r>
            <a:endParaRPr>
              <a:solidFill>
                <a:schemeClr val="dk2"/>
              </a:solidFill>
            </a:endParaRPr>
          </a:p>
        </p:txBody>
      </p:sp>
      <p:sp>
        <p:nvSpPr>
          <p:cNvPr id="179" name="Google Shape;179;p22"/>
          <p:cNvSpPr/>
          <p:nvPr/>
        </p:nvSpPr>
        <p:spPr>
          <a:xfrm rot="5400000">
            <a:off x="7320000" y="3361925"/>
            <a:ext cx="711900" cy="356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22"/>
          <p:cNvPicPr preferRelativeResize="0"/>
          <p:nvPr/>
        </p:nvPicPr>
        <p:blipFill>
          <a:blip r:embed="rId4">
            <a:alphaModFix/>
          </a:blip>
          <a:stretch>
            <a:fillRect/>
          </a:stretch>
        </p:blipFill>
        <p:spPr>
          <a:xfrm>
            <a:off x="6778538" y="232475"/>
            <a:ext cx="1968485" cy="20741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Progress: </a:t>
            </a:r>
            <a:r>
              <a:rPr i="1" lang="en" sz="2000"/>
              <a:t>Data </a:t>
            </a:r>
            <a:r>
              <a:rPr i="1" lang="en" sz="2000"/>
              <a:t>Acquisition</a:t>
            </a:r>
            <a:endParaRPr i="1" sz="2000"/>
          </a:p>
        </p:txBody>
      </p:sp>
      <p:sp>
        <p:nvSpPr>
          <p:cNvPr id="186" name="Google Shape;186;p23"/>
          <p:cNvSpPr txBox="1"/>
          <p:nvPr>
            <p:ph idx="1" type="body"/>
          </p:nvPr>
        </p:nvSpPr>
        <p:spPr>
          <a:xfrm>
            <a:off x="248650" y="1222875"/>
            <a:ext cx="4264800" cy="34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Collected Dataset of Colorado Peaks</a:t>
            </a:r>
            <a:endParaRPr/>
          </a:p>
          <a:p>
            <a:pPr indent="-342900" lvl="0" marL="457200" rtl="0" algn="l">
              <a:spcBef>
                <a:spcPts val="0"/>
              </a:spcBef>
              <a:spcAft>
                <a:spcPts val="0"/>
              </a:spcAft>
              <a:buSzPts val="1800"/>
              <a:buChar char="-"/>
            </a:pPr>
            <a:r>
              <a:rPr lang="en" sz="1400"/>
              <a:t>Over 7000 unique </a:t>
            </a:r>
            <a:r>
              <a:rPr lang="en" sz="1400"/>
              <a:t>data points</a:t>
            </a:r>
            <a:r>
              <a:rPr lang="en"/>
              <a:t> </a:t>
            </a:r>
            <a:endParaRPr/>
          </a:p>
          <a:p>
            <a:pPr indent="0" lvl="0" marL="0" rtl="0" algn="l">
              <a:spcBef>
                <a:spcPts val="1600"/>
              </a:spcBef>
              <a:spcAft>
                <a:spcPts val="0"/>
              </a:spcAft>
              <a:buNone/>
            </a:pPr>
            <a:r>
              <a:rPr lang="en"/>
              <a:t>Extract EXIF data from input images</a:t>
            </a:r>
            <a:endParaRPr/>
          </a:p>
          <a:p>
            <a:pPr indent="-317500" lvl="0" marL="457200" rtl="0" algn="l">
              <a:spcBef>
                <a:spcPts val="0"/>
              </a:spcBef>
              <a:spcAft>
                <a:spcPts val="0"/>
              </a:spcAft>
              <a:buSzPts val="1400"/>
              <a:buChar char="-"/>
            </a:pPr>
            <a:r>
              <a:rPr lang="en" sz="1400"/>
              <a:t>Latitude, Longitude, Elevation, Heading, etc</a:t>
            </a:r>
            <a:endParaRPr sz="1400"/>
          </a:p>
          <a:p>
            <a:pPr indent="0" lvl="0" marL="0" rtl="0" algn="l">
              <a:spcBef>
                <a:spcPts val="1600"/>
              </a:spcBef>
              <a:spcAft>
                <a:spcPts val="1600"/>
              </a:spcAft>
              <a:buNone/>
            </a:pPr>
            <a:r>
              <a:rPr lang="en"/>
              <a:t>Identify</a:t>
            </a:r>
            <a:r>
              <a:rPr lang="en"/>
              <a:t> Nearest Peaks to Image Location</a:t>
            </a:r>
            <a:endParaRPr/>
          </a:p>
        </p:txBody>
      </p:sp>
      <p:pic>
        <p:nvPicPr>
          <p:cNvPr id="187" name="Google Shape;187;p23"/>
          <p:cNvPicPr preferRelativeResize="0"/>
          <p:nvPr/>
        </p:nvPicPr>
        <p:blipFill>
          <a:blip r:embed="rId3">
            <a:alphaModFix/>
          </a:blip>
          <a:stretch>
            <a:fillRect/>
          </a:stretch>
        </p:blipFill>
        <p:spPr>
          <a:xfrm>
            <a:off x="4820511" y="1318850"/>
            <a:ext cx="4041426" cy="2907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 so far: </a:t>
            </a:r>
            <a:r>
              <a:rPr i="1" lang="en" sz="2100"/>
              <a:t>Line of Sight </a:t>
            </a:r>
            <a:endParaRPr i="1" sz="2100"/>
          </a:p>
        </p:txBody>
      </p:sp>
      <p:sp>
        <p:nvSpPr>
          <p:cNvPr id="193" name="Google Shape;193;p24"/>
          <p:cNvSpPr txBox="1"/>
          <p:nvPr>
            <p:ph idx="1" type="body"/>
          </p:nvPr>
        </p:nvSpPr>
        <p:spPr>
          <a:xfrm>
            <a:off x="311700" y="1152475"/>
            <a:ext cx="4409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Calculate Line of Sight</a:t>
            </a:r>
            <a:endParaRPr/>
          </a:p>
          <a:p>
            <a:pPr indent="-317500" lvl="1" marL="914400" rtl="0" algn="l">
              <a:spcBef>
                <a:spcPts val="1600"/>
              </a:spcBef>
              <a:spcAft>
                <a:spcPts val="0"/>
              </a:spcAft>
              <a:buSzPts val="1400"/>
              <a:buChar char="-"/>
            </a:pPr>
            <a:r>
              <a:rPr lang="en"/>
              <a:t>Incorporating azimuth angles</a:t>
            </a:r>
            <a:endParaRPr/>
          </a:p>
          <a:p>
            <a:pPr indent="0" lvl="0" marL="0" rtl="0" algn="l">
              <a:spcBef>
                <a:spcPts val="1600"/>
              </a:spcBef>
              <a:spcAft>
                <a:spcPts val="0"/>
              </a:spcAft>
              <a:buNone/>
            </a:pPr>
            <a:r>
              <a:rPr lang="en"/>
              <a:t>Project Line of Sight onto Topography</a:t>
            </a:r>
            <a:endParaRPr/>
          </a:p>
          <a:p>
            <a:pPr indent="-317500" lvl="1" marL="914400" rtl="0" algn="l">
              <a:spcBef>
                <a:spcPts val="1600"/>
              </a:spcBef>
              <a:spcAft>
                <a:spcPts val="0"/>
              </a:spcAft>
              <a:buSzPts val="1400"/>
              <a:buChar char="-"/>
            </a:pPr>
            <a:r>
              <a:rPr lang="en"/>
              <a:t>Identify Intersections with </a:t>
            </a:r>
            <a:r>
              <a:rPr lang="en"/>
              <a:t>Terrain</a:t>
            </a:r>
            <a:endParaRPr/>
          </a:p>
          <a:p>
            <a:pPr indent="-317500" lvl="1" marL="914400" rtl="0" algn="l">
              <a:spcBef>
                <a:spcPts val="0"/>
              </a:spcBef>
              <a:spcAft>
                <a:spcPts val="0"/>
              </a:spcAft>
              <a:buSzPts val="1400"/>
              <a:buChar char="-"/>
            </a:pPr>
            <a:r>
              <a:rPr lang="en"/>
              <a:t>Define Visibility</a:t>
            </a:r>
            <a:endParaRPr/>
          </a:p>
        </p:txBody>
      </p:sp>
      <p:pic>
        <p:nvPicPr>
          <p:cNvPr id="194" name="Google Shape;194;p24"/>
          <p:cNvPicPr preferRelativeResize="0"/>
          <p:nvPr/>
        </p:nvPicPr>
        <p:blipFill rotWithShape="1">
          <a:blip r:embed="rId3">
            <a:alphaModFix/>
          </a:blip>
          <a:srcRect b="0" l="-1310" r="1310" t="0"/>
          <a:stretch/>
        </p:blipFill>
        <p:spPr>
          <a:xfrm>
            <a:off x="4200600" y="2571750"/>
            <a:ext cx="4607801" cy="2257851"/>
          </a:xfrm>
          <a:prstGeom prst="rect">
            <a:avLst/>
          </a:prstGeom>
          <a:noFill/>
          <a:ln>
            <a:noFill/>
          </a:ln>
        </p:spPr>
      </p:pic>
      <p:pic>
        <p:nvPicPr>
          <p:cNvPr id="195" name="Google Shape;195;p24"/>
          <p:cNvPicPr preferRelativeResize="0"/>
          <p:nvPr/>
        </p:nvPicPr>
        <p:blipFill rotWithShape="1">
          <a:blip r:embed="rId4">
            <a:alphaModFix/>
          </a:blip>
          <a:srcRect b="4549" l="4895" r="11701" t="1834"/>
          <a:stretch/>
        </p:blipFill>
        <p:spPr>
          <a:xfrm>
            <a:off x="4931643" y="445025"/>
            <a:ext cx="3145707" cy="1904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 so Far: </a:t>
            </a:r>
            <a:r>
              <a:rPr i="1" lang="en" sz="2000"/>
              <a:t>Terrain Projection</a:t>
            </a:r>
            <a:endParaRPr i="1" sz="2000"/>
          </a:p>
        </p:txBody>
      </p:sp>
      <p:sp>
        <p:nvSpPr>
          <p:cNvPr id="201" name="Google Shape;201;p25"/>
          <p:cNvSpPr txBox="1"/>
          <p:nvPr>
            <p:ph idx="1" type="body"/>
          </p:nvPr>
        </p:nvSpPr>
        <p:spPr>
          <a:xfrm>
            <a:off x="311700" y="1152475"/>
            <a:ext cx="4260300" cy="16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Terrain Data to Image Frame</a:t>
            </a:r>
            <a:endParaRPr/>
          </a:p>
          <a:p>
            <a:pPr indent="-342900" lvl="0" marL="457200" rtl="0" algn="l">
              <a:spcBef>
                <a:spcPts val="0"/>
              </a:spcBef>
              <a:spcAft>
                <a:spcPts val="0"/>
              </a:spcAft>
              <a:buSzPts val="1800"/>
              <a:buChar char="-"/>
            </a:pPr>
            <a:r>
              <a:rPr lang="en"/>
              <a:t>Using Homography</a:t>
            </a:r>
            <a:endParaRPr/>
          </a:p>
          <a:p>
            <a:pPr indent="0" lvl="0" marL="0" rtl="0" algn="l">
              <a:spcBef>
                <a:spcPts val="1600"/>
              </a:spcBef>
              <a:spcAft>
                <a:spcPts val="0"/>
              </a:spcAft>
              <a:buNone/>
            </a:pPr>
            <a:r>
              <a:rPr lang="en"/>
              <a:t>Identify Candidate Peaks</a:t>
            </a:r>
            <a:endParaRPr/>
          </a:p>
          <a:p>
            <a:pPr indent="-342900" lvl="0" marL="457200" rtl="0" algn="l">
              <a:spcBef>
                <a:spcPts val="0"/>
              </a:spcBef>
              <a:spcAft>
                <a:spcPts val="0"/>
              </a:spcAft>
              <a:buSzPts val="1800"/>
              <a:buChar char="-"/>
            </a:pPr>
            <a:r>
              <a:rPr lang="en"/>
              <a:t>Extract Relative </a:t>
            </a:r>
            <a:r>
              <a:rPr lang="en"/>
              <a:t>Apparent</a:t>
            </a:r>
            <a:r>
              <a:rPr lang="en"/>
              <a:t> Locations</a:t>
            </a:r>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202" name="Google Shape;202;p25"/>
          <p:cNvPicPr preferRelativeResize="0"/>
          <p:nvPr/>
        </p:nvPicPr>
        <p:blipFill>
          <a:blip r:embed="rId3">
            <a:alphaModFix/>
          </a:blip>
          <a:stretch>
            <a:fillRect/>
          </a:stretch>
        </p:blipFill>
        <p:spPr>
          <a:xfrm>
            <a:off x="4988394" y="366749"/>
            <a:ext cx="3843906" cy="2205000"/>
          </a:xfrm>
          <a:prstGeom prst="rect">
            <a:avLst/>
          </a:prstGeom>
          <a:noFill/>
          <a:ln>
            <a:noFill/>
          </a:ln>
        </p:spPr>
      </p:pic>
      <p:pic>
        <p:nvPicPr>
          <p:cNvPr id="203" name="Google Shape;203;p25"/>
          <p:cNvPicPr preferRelativeResize="0"/>
          <p:nvPr/>
        </p:nvPicPr>
        <p:blipFill>
          <a:blip r:embed="rId4">
            <a:alphaModFix/>
          </a:blip>
          <a:stretch>
            <a:fillRect/>
          </a:stretch>
        </p:blipFill>
        <p:spPr>
          <a:xfrm>
            <a:off x="4988358" y="2674200"/>
            <a:ext cx="3843942" cy="220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 so far: </a:t>
            </a:r>
            <a:r>
              <a:rPr i="1" lang="en" sz="2000"/>
              <a:t>Visual Peak Location</a:t>
            </a:r>
            <a:endParaRPr i="1" sz="2000"/>
          </a:p>
        </p:txBody>
      </p:sp>
      <p:sp>
        <p:nvSpPr>
          <p:cNvPr id="209" name="Google Shape;209;p26"/>
          <p:cNvSpPr txBox="1"/>
          <p:nvPr>
            <p:ph idx="1" type="body"/>
          </p:nvPr>
        </p:nvSpPr>
        <p:spPr>
          <a:xfrm>
            <a:off x="311700" y="1152475"/>
            <a:ext cx="4379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Edge Detection Failed</a:t>
            </a:r>
            <a:endParaRPr/>
          </a:p>
          <a:p>
            <a:pPr indent="-342900" lvl="0" marL="457200" rtl="0" algn="l">
              <a:spcBef>
                <a:spcPts val="0"/>
              </a:spcBef>
              <a:spcAft>
                <a:spcPts val="0"/>
              </a:spcAft>
              <a:buSzPts val="1800"/>
              <a:buChar char="-"/>
            </a:pPr>
            <a:r>
              <a:rPr lang="en"/>
              <a:t>ML solution progress stalled due to lack of data</a:t>
            </a:r>
            <a:endParaRPr/>
          </a:p>
          <a:p>
            <a:pPr indent="0" lvl="0" marL="0" rtl="0" algn="l">
              <a:spcBef>
                <a:spcPts val="1600"/>
              </a:spcBef>
              <a:spcAft>
                <a:spcPts val="0"/>
              </a:spcAft>
              <a:buNone/>
            </a:pPr>
            <a:r>
              <a:rPr lang="en"/>
              <a:t>Dataset Creation:</a:t>
            </a:r>
            <a:endParaRPr/>
          </a:p>
          <a:p>
            <a:pPr indent="-342900" lvl="0" marL="457200" rtl="0" algn="l">
              <a:spcBef>
                <a:spcPts val="0"/>
              </a:spcBef>
              <a:spcAft>
                <a:spcPts val="0"/>
              </a:spcAft>
              <a:buSzPts val="1800"/>
              <a:buChar char="-"/>
            </a:pPr>
            <a:r>
              <a:rPr lang="en"/>
              <a:t>Hand-Labeled Over 1,000 Images</a:t>
            </a:r>
            <a:endParaRPr/>
          </a:p>
          <a:p>
            <a:pPr indent="-342900" lvl="0" marL="457200" rtl="0" algn="l">
              <a:spcBef>
                <a:spcPts val="0"/>
              </a:spcBef>
              <a:spcAft>
                <a:spcPts val="0"/>
              </a:spcAft>
              <a:buSzPts val="1800"/>
              <a:buChar char="-"/>
            </a:pPr>
            <a:r>
              <a:rPr lang="en"/>
              <a:t>Almost 10,000 samples after augmentation</a:t>
            </a:r>
            <a:endParaRPr/>
          </a:p>
          <a:p>
            <a:pPr indent="0" lvl="0" marL="0" rtl="0" algn="l">
              <a:spcBef>
                <a:spcPts val="1600"/>
              </a:spcBef>
              <a:spcAft>
                <a:spcPts val="0"/>
              </a:spcAft>
              <a:buNone/>
            </a:pPr>
            <a:r>
              <a:rPr lang="en"/>
              <a:t>Model</a:t>
            </a:r>
            <a:endParaRPr/>
          </a:p>
          <a:p>
            <a:pPr indent="-342900" lvl="0" marL="457200" rtl="0" algn="l">
              <a:spcBef>
                <a:spcPts val="0"/>
              </a:spcBef>
              <a:spcAft>
                <a:spcPts val="0"/>
              </a:spcAft>
              <a:buSzPts val="1800"/>
              <a:buChar char="-"/>
            </a:pPr>
            <a:r>
              <a:rPr lang="en"/>
              <a:t>FR-CNN architecture chosen</a:t>
            </a:r>
            <a:endParaRPr/>
          </a:p>
          <a:p>
            <a:pPr indent="-342900" lvl="0" marL="457200" rtl="0" algn="l">
              <a:spcBef>
                <a:spcPts val="0"/>
              </a:spcBef>
              <a:spcAft>
                <a:spcPts val="0"/>
              </a:spcAft>
              <a:buSzPts val="1800"/>
              <a:buChar char="-"/>
            </a:pPr>
            <a:r>
              <a:rPr lang="en"/>
              <a:t>Training Pipeline Completed</a:t>
            </a:r>
            <a:endParaRPr/>
          </a:p>
        </p:txBody>
      </p:sp>
      <p:pic>
        <p:nvPicPr>
          <p:cNvPr id="210" name="Google Shape;210;p26"/>
          <p:cNvPicPr preferRelativeResize="0"/>
          <p:nvPr/>
        </p:nvPicPr>
        <p:blipFill>
          <a:blip r:embed="rId3">
            <a:alphaModFix/>
          </a:blip>
          <a:stretch>
            <a:fillRect/>
          </a:stretch>
        </p:blipFill>
        <p:spPr>
          <a:xfrm>
            <a:off x="4836400" y="1017725"/>
            <a:ext cx="4147800" cy="381511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Remaining Work </a:t>
            </a:r>
            <a:r>
              <a:rPr lang="en"/>
              <a:t>-</a:t>
            </a:r>
            <a:r>
              <a:rPr lang="en"/>
              <a:t> </a:t>
            </a:r>
            <a:r>
              <a:rPr i="1" lang="en" sz="1600"/>
              <a:t>to be completed by December 14th</a:t>
            </a:r>
            <a:endParaRPr i="1" sz="1600"/>
          </a:p>
        </p:txBody>
      </p:sp>
      <p:sp>
        <p:nvSpPr>
          <p:cNvPr id="216" name="Google Shape;216;p27"/>
          <p:cNvSpPr txBox="1"/>
          <p:nvPr>
            <p:ph idx="1" type="body"/>
          </p:nvPr>
        </p:nvSpPr>
        <p:spPr>
          <a:xfrm>
            <a:off x="311700" y="1152475"/>
            <a:ext cx="3905400" cy="3427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Export trained FR-CNN network for peak identification</a:t>
            </a:r>
            <a:endParaRPr/>
          </a:p>
          <a:p>
            <a:pPr indent="-342900" lvl="0" marL="457200" rtl="0" algn="l">
              <a:spcBef>
                <a:spcPts val="0"/>
              </a:spcBef>
              <a:spcAft>
                <a:spcPts val="0"/>
              </a:spcAft>
              <a:buSzPts val="1800"/>
              <a:buChar char="-"/>
            </a:pPr>
            <a:r>
              <a:rPr lang="en"/>
              <a:t>Match model output to expected peaks in FoV</a:t>
            </a:r>
            <a:endParaRPr/>
          </a:p>
          <a:p>
            <a:pPr indent="-342900" lvl="0" marL="457200" rtl="0" algn="l">
              <a:spcBef>
                <a:spcPts val="0"/>
              </a:spcBef>
              <a:spcAft>
                <a:spcPts val="0"/>
              </a:spcAft>
              <a:buSzPts val="1800"/>
              <a:buChar char="-"/>
            </a:pPr>
            <a:r>
              <a:rPr lang="en"/>
              <a:t>Stitch</a:t>
            </a:r>
            <a:r>
              <a:rPr lang="en"/>
              <a:t> together complete pipeline</a:t>
            </a:r>
            <a:endParaRPr/>
          </a:p>
          <a:p>
            <a:pPr indent="-342900" lvl="0" marL="457200" rtl="0" algn="l">
              <a:spcBef>
                <a:spcPts val="0"/>
              </a:spcBef>
              <a:spcAft>
                <a:spcPts val="0"/>
              </a:spcAft>
              <a:buSzPts val="1800"/>
              <a:buChar char="-"/>
            </a:pPr>
            <a:r>
              <a:rPr lang="en"/>
              <a:t>Output Annotated Images</a:t>
            </a:r>
            <a:endParaRPr/>
          </a:p>
        </p:txBody>
      </p:sp>
      <p:pic>
        <p:nvPicPr>
          <p:cNvPr id="217" name="Google Shape;217;p27"/>
          <p:cNvPicPr preferRelativeResize="0"/>
          <p:nvPr/>
        </p:nvPicPr>
        <p:blipFill>
          <a:blip r:embed="rId3">
            <a:alphaModFix/>
          </a:blip>
          <a:stretch>
            <a:fillRect/>
          </a:stretch>
        </p:blipFill>
        <p:spPr>
          <a:xfrm>
            <a:off x="4369500" y="1170125"/>
            <a:ext cx="4622103" cy="346657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Limitations &amp; Possible Future Work</a:t>
            </a:r>
            <a:endParaRPr sz="2400"/>
          </a:p>
        </p:txBody>
      </p:sp>
      <p:sp>
        <p:nvSpPr>
          <p:cNvPr id="223" name="Google Shape;223;p2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Limitations</a:t>
            </a:r>
            <a:endParaRPr/>
          </a:p>
          <a:p>
            <a:pPr indent="-317500" lvl="1" marL="914400" rtl="0" algn="l">
              <a:spcBef>
                <a:spcPts val="0"/>
              </a:spcBef>
              <a:spcAft>
                <a:spcPts val="0"/>
              </a:spcAft>
              <a:buSzPts val="1400"/>
              <a:buChar char="○"/>
            </a:pPr>
            <a:r>
              <a:rPr lang="en"/>
              <a:t>GPS Ethics</a:t>
            </a:r>
            <a:endParaRPr/>
          </a:p>
          <a:p>
            <a:pPr indent="-317500" lvl="1" marL="914400" rtl="0" algn="l">
              <a:spcBef>
                <a:spcPts val="0"/>
              </a:spcBef>
              <a:spcAft>
                <a:spcPts val="0"/>
              </a:spcAft>
              <a:buSzPts val="1400"/>
              <a:buChar char="○"/>
            </a:pPr>
            <a:r>
              <a:rPr lang="en"/>
              <a:t>Photos not containing enough information</a:t>
            </a:r>
            <a:endParaRPr/>
          </a:p>
          <a:p>
            <a:pPr indent="-317500" lvl="1" marL="914400" rtl="0" algn="l">
              <a:spcBef>
                <a:spcPts val="0"/>
              </a:spcBef>
              <a:spcAft>
                <a:spcPts val="0"/>
              </a:spcAft>
              <a:buSzPts val="1400"/>
              <a:buChar char="○"/>
            </a:pPr>
            <a:r>
              <a:rPr lang="en"/>
              <a:t>Peak Discrinmination</a:t>
            </a:r>
            <a:endParaRPr/>
          </a:p>
          <a:p>
            <a:pPr indent="-317500" lvl="2" marL="1371600" rtl="0" algn="l">
              <a:spcBef>
                <a:spcPts val="0"/>
              </a:spcBef>
              <a:spcAft>
                <a:spcPts val="0"/>
              </a:spcAft>
              <a:buSzPts val="1400"/>
              <a:buChar char="■"/>
            </a:pPr>
            <a:r>
              <a:rPr lang="en"/>
              <a:t>Not all peaks are on the horizon</a:t>
            </a:r>
            <a:endParaRPr/>
          </a:p>
          <a:p>
            <a:pPr indent="-342900" lvl="0" marL="457200" rtl="0" algn="l">
              <a:spcBef>
                <a:spcPts val="0"/>
              </a:spcBef>
              <a:spcAft>
                <a:spcPts val="0"/>
              </a:spcAft>
              <a:buSzPts val="1800"/>
              <a:buChar char="●"/>
            </a:pPr>
            <a:r>
              <a:rPr lang="en"/>
              <a:t>Future Work</a:t>
            </a:r>
            <a:endParaRPr/>
          </a:p>
          <a:p>
            <a:pPr indent="-317500" lvl="1" marL="914400" rtl="0" algn="l">
              <a:spcBef>
                <a:spcPts val="0"/>
              </a:spcBef>
              <a:spcAft>
                <a:spcPts val="0"/>
              </a:spcAft>
              <a:buSzPts val="1400"/>
              <a:buChar char="○"/>
            </a:pPr>
            <a:r>
              <a:rPr lang="en"/>
              <a:t>Streamlining into realtime AR</a:t>
            </a:r>
            <a:endParaRPr/>
          </a:p>
          <a:p>
            <a:pPr indent="-317500" lvl="1" marL="914400" rtl="0" algn="l">
              <a:spcBef>
                <a:spcPts val="0"/>
              </a:spcBef>
              <a:spcAft>
                <a:spcPts val="0"/>
              </a:spcAft>
              <a:buSzPts val="1400"/>
              <a:buChar char="○"/>
            </a:pPr>
            <a:r>
              <a:rPr lang="en"/>
              <a:t>Expanding Dataset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229" name="Google Shape;229;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35" name="Google Shape;235;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[1] </a:t>
            </a:r>
            <a:r>
              <a:rPr lang="en" sz="1200">
                <a:solidFill>
                  <a:schemeClr val="dk2"/>
                </a:solidFill>
              </a:rPr>
              <a:t>Podobnikar, Tomaž. (2012). Detecting Mountain Peaks and Delineating Their Shapes Using Digital Elevation Models, Remote Sensing and Geographic Information Systems Using Autometric Methodological Procedures. Remote Sensing. 3. 784-809. 10.3390/rs4030784. </a:t>
            </a:r>
            <a:endParaRPr sz="1200">
              <a:solidFill>
                <a:schemeClr val="dk2"/>
              </a:solidFill>
            </a:endParaRPr>
          </a:p>
          <a:p>
            <a:pPr indent="0" lvl="0" marL="0" rtl="0" algn="l">
              <a:spcBef>
                <a:spcPts val="1600"/>
              </a:spcBef>
              <a:spcAft>
                <a:spcPts val="0"/>
              </a:spcAft>
              <a:buNone/>
            </a:pPr>
            <a:r>
              <a:rPr lang="en" sz="1200">
                <a:solidFill>
                  <a:schemeClr val="dk2"/>
                </a:solidFill>
              </a:rPr>
              <a:t>[2] Graphical line of sight. </a:t>
            </a:r>
            <a:r>
              <a:rPr lang="en" sz="1200" u="sng">
                <a:solidFill>
                  <a:schemeClr val="dk2"/>
                </a:solidFill>
                <a:hlinkClick r:id="rId3">
                  <a:extLst>
                    <a:ext uri="{A12FA001-AC4F-418D-AE19-62706E023703}">
                      <ahyp:hlinkClr val="tx"/>
                    </a:ext>
                  </a:extLst>
                </a:hlinkClick>
              </a:rPr>
              <a:t>https://pypi.org/project/geographic-line-of-sight/</a:t>
            </a:r>
            <a:endParaRPr sz="1200">
              <a:solidFill>
                <a:schemeClr val="dk2"/>
              </a:solidFill>
            </a:endParaRPr>
          </a:p>
          <a:p>
            <a:pPr indent="0" lvl="0" marL="0" rtl="0" algn="l">
              <a:spcBef>
                <a:spcPts val="1600"/>
              </a:spcBef>
              <a:spcAft>
                <a:spcPts val="0"/>
              </a:spcAft>
              <a:buNone/>
            </a:pPr>
            <a:r>
              <a:rPr lang="en" sz="1200">
                <a:solidFill>
                  <a:schemeClr val="dk2"/>
                </a:solidFill>
              </a:rPr>
              <a:t>[3] PeakFinder App, </a:t>
            </a:r>
            <a:r>
              <a:rPr lang="en" sz="1200" u="sng">
                <a:solidFill>
                  <a:schemeClr val="dk2"/>
                </a:solidFill>
                <a:hlinkClick r:id="rId4">
                  <a:extLst>
                    <a:ext uri="{A12FA001-AC4F-418D-AE19-62706E023703}">
                      <ahyp:hlinkClr val="tx"/>
                    </a:ext>
                  </a:extLst>
                </a:hlinkClick>
              </a:rPr>
              <a:t>https://www.peakfinder.org/mobile/</a:t>
            </a:r>
            <a:endParaRPr sz="1200">
              <a:solidFill>
                <a:schemeClr val="dk2"/>
              </a:solidFill>
            </a:endParaRPr>
          </a:p>
          <a:p>
            <a:pPr indent="0" lvl="0" marL="0" rtl="0" algn="l">
              <a:spcBef>
                <a:spcPts val="1600"/>
              </a:spcBef>
              <a:spcAft>
                <a:spcPts val="1600"/>
              </a:spcAft>
              <a:buNone/>
            </a:pPr>
            <a:r>
              <a:rPr lang="en" sz="1200">
                <a:solidFill>
                  <a:schemeClr val="dk2"/>
                </a:solidFill>
              </a:rPr>
              <a:t>[4] https://www.sota.org.uk/Online-Resources</a:t>
            </a:r>
            <a:endParaRPr sz="12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Outline</a:t>
            </a:r>
            <a:endParaRPr/>
          </a:p>
        </p:txBody>
      </p:sp>
      <p:sp>
        <p:nvSpPr>
          <p:cNvPr id="67" name="Google Shape;67;p1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Objective</a:t>
            </a:r>
            <a:endParaRPr/>
          </a:p>
          <a:p>
            <a:pPr indent="-342900" lvl="0" marL="457200" rtl="0" algn="l">
              <a:spcBef>
                <a:spcPts val="0"/>
              </a:spcBef>
              <a:spcAft>
                <a:spcPts val="0"/>
              </a:spcAft>
              <a:buSzPts val="1800"/>
              <a:buChar char="●"/>
            </a:pPr>
            <a:r>
              <a:rPr lang="en"/>
              <a:t>Previous Work</a:t>
            </a:r>
            <a:endParaRPr/>
          </a:p>
          <a:p>
            <a:pPr indent="-342900" lvl="0" marL="457200" rtl="0" algn="l">
              <a:spcBef>
                <a:spcPts val="0"/>
              </a:spcBef>
              <a:spcAft>
                <a:spcPts val="0"/>
              </a:spcAft>
              <a:buSzPts val="1800"/>
              <a:buChar char="●"/>
            </a:pPr>
            <a:r>
              <a:rPr lang="en"/>
              <a:t>Technical Approach</a:t>
            </a:r>
            <a:endParaRPr/>
          </a:p>
          <a:p>
            <a:pPr indent="-317500" lvl="1" marL="914400" rtl="0" algn="l">
              <a:spcBef>
                <a:spcPts val="0"/>
              </a:spcBef>
              <a:spcAft>
                <a:spcPts val="0"/>
              </a:spcAft>
              <a:buSzPts val="1400"/>
              <a:buChar char="○"/>
            </a:pPr>
            <a:r>
              <a:rPr lang="en"/>
              <a:t>Homography 3D-2D</a:t>
            </a:r>
            <a:endParaRPr/>
          </a:p>
          <a:p>
            <a:pPr indent="-317500" lvl="1" marL="914400" rtl="0" algn="l">
              <a:spcBef>
                <a:spcPts val="0"/>
              </a:spcBef>
              <a:spcAft>
                <a:spcPts val="0"/>
              </a:spcAft>
              <a:buSzPts val="1400"/>
              <a:buChar char="○"/>
            </a:pPr>
            <a:r>
              <a:rPr lang="en"/>
              <a:t>Faster-RCNN</a:t>
            </a:r>
            <a:endParaRPr/>
          </a:p>
          <a:p>
            <a:pPr indent="-342900" lvl="0" marL="457200" rtl="0" algn="l">
              <a:spcBef>
                <a:spcPts val="0"/>
              </a:spcBef>
              <a:spcAft>
                <a:spcPts val="0"/>
              </a:spcAft>
              <a:buSzPts val="1800"/>
              <a:buChar char="●"/>
            </a:pPr>
            <a:r>
              <a:rPr lang="en"/>
              <a:t>Experiments/Progress</a:t>
            </a:r>
            <a:endParaRPr/>
          </a:p>
          <a:p>
            <a:pPr indent="-342900" lvl="0" marL="457200" rtl="0" algn="l">
              <a:spcBef>
                <a:spcPts val="0"/>
              </a:spcBef>
              <a:spcAft>
                <a:spcPts val="0"/>
              </a:spcAft>
              <a:buSzPts val="1800"/>
              <a:buChar char="●"/>
            </a:pPr>
            <a:r>
              <a:rPr lang="en"/>
              <a:t>Limitations</a:t>
            </a:r>
            <a:endParaRPr/>
          </a:p>
          <a:p>
            <a:pPr indent="-342900" lvl="0" marL="457200" rtl="0" algn="l">
              <a:spcBef>
                <a:spcPts val="0"/>
              </a:spcBef>
              <a:spcAft>
                <a:spcPts val="0"/>
              </a:spcAft>
              <a:buSzPts val="1800"/>
              <a:buChar char="●"/>
            </a:pPr>
            <a:r>
              <a:rPr lang="en"/>
              <a:t>Future Work</a:t>
            </a:r>
            <a:endParaRPr/>
          </a:p>
          <a:p>
            <a:pPr indent="-342900" lvl="0" marL="457200" rtl="0" algn="l">
              <a:spcBef>
                <a:spcPts val="0"/>
              </a:spcBef>
              <a:spcAft>
                <a:spcPts val="0"/>
              </a:spcAft>
              <a:buSzPts val="1800"/>
              <a:buChar char="●"/>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73" name="Google Shape;73;p15"/>
          <p:cNvSpPr txBox="1"/>
          <p:nvPr>
            <p:ph idx="1" type="body"/>
          </p:nvPr>
        </p:nvSpPr>
        <p:spPr>
          <a:xfrm>
            <a:off x="352100" y="1152475"/>
            <a:ext cx="8520600" cy="9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an input photo, </a:t>
            </a:r>
            <a:r>
              <a:rPr lang="en"/>
              <a:t>project mountain names onto the mountain peaks that are in visible line of sight.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74" name="Google Shape;74;p15"/>
          <p:cNvPicPr preferRelativeResize="0"/>
          <p:nvPr/>
        </p:nvPicPr>
        <p:blipFill>
          <a:blip r:embed="rId3">
            <a:alphaModFix/>
          </a:blip>
          <a:stretch>
            <a:fillRect/>
          </a:stretch>
        </p:blipFill>
        <p:spPr>
          <a:xfrm>
            <a:off x="199875" y="2233125"/>
            <a:ext cx="4077051" cy="2292201"/>
          </a:xfrm>
          <a:prstGeom prst="rect">
            <a:avLst/>
          </a:prstGeom>
          <a:noFill/>
          <a:ln>
            <a:noFill/>
          </a:ln>
        </p:spPr>
      </p:pic>
      <p:sp>
        <p:nvSpPr>
          <p:cNvPr id="75" name="Google Shape;75;p15"/>
          <p:cNvSpPr/>
          <p:nvPr/>
        </p:nvSpPr>
        <p:spPr>
          <a:xfrm>
            <a:off x="4388750" y="3239425"/>
            <a:ext cx="447300" cy="279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 name="Google Shape;76;p15"/>
          <p:cNvPicPr preferRelativeResize="0"/>
          <p:nvPr/>
        </p:nvPicPr>
        <p:blipFill>
          <a:blip r:embed="rId3">
            <a:alphaModFix/>
          </a:blip>
          <a:stretch>
            <a:fillRect/>
          </a:stretch>
        </p:blipFill>
        <p:spPr>
          <a:xfrm>
            <a:off x="4947875" y="2233125"/>
            <a:ext cx="4077051" cy="2292201"/>
          </a:xfrm>
          <a:prstGeom prst="rect">
            <a:avLst/>
          </a:prstGeom>
          <a:noFill/>
          <a:ln>
            <a:noFill/>
          </a:ln>
        </p:spPr>
      </p:pic>
      <p:sp>
        <p:nvSpPr>
          <p:cNvPr id="77" name="Google Shape;77;p15"/>
          <p:cNvSpPr/>
          <p:nvPr/>
        </p:nvSpPr>
        <p:spPr>
          <a:xfrm rot="1856760">
            <a:off x="7064153" y="2583017"/>
            <a:ext cx="331953" cy="133769"/>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txBox="1"/>
          <p:nvPr/>
        </p:nvSpPr>
        <p:spPr>
          <a:xfrm>
            <a:off x="6093925" y="2362100"/>
            <a:ext cx="11043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0000"/>
                </a:solidFill>
              </a:rPr>
              <a:t>1st Flatiron</a:t>
            </a:r>
            <a:endParaRPr b="1" sz="1200">
              <a:solidFill>
                <a:srgbClr val="FF0000"/>
              </a:solidFill>
            </a:endParaRPr>
          </a:p>
        </p:txBody>
      </p:sp>
      <p:sp>
        <p:nvSpPr>
          <p:cNvPr id="79" name="Google Shape;79;p15"/>
          <p:cNvSpPr txBox="1"/>
          <p:nvPr/>
        </p:nvSpPr>
        <p:spPr>
          <a:xfrm>
            <a:off x="5726200" y="2510100"/>
            <a:ext cx="11043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0000"/>
                </a:solidFill>
              </a:rPr>
              <a:t>2nd</a:t>
            </a:r>
            <a:r>
              <a:rPr b="1" lang="en" sz="1200">
                <a:solidFill>
                  <a:srgbClr val="FF0000"/>
                </a:solidFill>
              </a:rPr>
              <a:t> Flatiron</a:t>
            </a:r>
            <a:endParaRPr b="1" sz="1200">
              <a:solidFill>
                <a:srgbClr val="FF0000"/>
              </a:solidFill>
            </a:endParaRPr>
          </a:p>
        </p:txBody>
      </p:sp>
      <p:sp>
        <p:nvSpPr>
          <p:cNvPr id="80" name="Google Shape;80;p15"/>
          <p:cNvSpPr/>
          <p:nvPr/>
        </p:nvSpPr>
        <p:spPr>
          <a:xfrm rot="1856760">
            <a:off x="6710453" y="2717467"/>
            <a:ext cx="331953" cy="133769"/>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 work - Peak Identification</a:t>
            </a:r>
            <a:endParaRPr/>
          </a:p>
        </p:txBody>
      </p:sp>
      <p:sp>
        <p:nvSpPr>
          <p:cNvPr id="86" name="Google Shape;86;p16"/>
          <p:cNvSpPr txBox="1"/>
          <p:nvPr>
            <p:ph idx="1" type="body"/>
          </p:nvPr>
        </p:nvSpPr>
        <p:spPr>
          <a:xfrm>
            <a:off x="311700" y="1152475"/>
            <a:ext cx="3273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a:t>
            </a:r>
            <a:endParaRPr/>
          </a:p>
          <a:p>
            <a:pPr indent="-342900" lvl="0" marL="457200" rtl="0" algn="l">
              <a:spcBef>
                <a:spcPts val="1600"/>
              </a:spcBef>
              <a:spcAft>
                <a:spcPts val="0"/>
              </a:spcAft>
              <a:buSzPts val="1800"/>
              <a:buChar char="●"/>
            </a:pPr>
            <a:r>
              <a:rPr lang="en"/>
              <a:t>Image processing [1]</a:t>
            </a:r>
            <a:endParaRPr/>
          </a:p>
          <a:p>
            <a:pPr indent="-342900" lvl="0" marL="457200" rtl="0" algn="l">
              <a:spcBef>
                <a:spcPts val="0"/>
              </a:spcBef>
              <a:spcAft>
                <a:spcPts val="0"/>
              </a:spcAft>
              <a:buSzPts val="1800"/>
              <a:buChar char="●"/>
            </a:pPr>
            <a:r>
              <a:rPr lang="en"/>
              <a:t>Elevation mapping for local peaks [1]</a:t>
            </a:r>
            <a:endParaRPr/>
          </a:p>
          <a:p>
            <a:pPr indent="-342900" lvl="0" marL="457200" rtl="0" algn="l">
              <a:spcBef>
                <a:spcPts val="0"/>
              </a:spcBef>
              <a:spcAft>
                <a:spcPts val="0"/>
              </a:spcAft>
              <a:buSzPts val="1800"/>
              <a:buChar char="●"/>
            </a:pPr>
            <a:r>
              <a:rPr lang="en"/>
              <a:t>Line of sight from longitude, latitude and heading [2] </a:t>
            </a:r>
            <a:endParaRPr/>
          </a:p>
          <a:p>
            <a:pPr indent="-342900" lvl="0" marL="457200" rtl="0" algn="l">
              <a:spcBef>
                <a:spcPts val="0"/>
              </a:spcBef>
              <a:spcAft>
                <a:spcPts val="0"/>
              </a:spcAft>
              <a:buSzPts val="1800"/>
              <a:buChar char="●"/>
            </a:pPr>
            <a:r>
              <a:rPr lang="en"/>
              <a:t>GPS database, fully offline [3] </a:t>
            </a:r>
            <a:endParaRPr/>
          </a:p>
        </p:txBody>
      </p:sp>
      <p:pic>
        <p:nvPicPr>
          <p:cNvPr id="87" name="Google Shape;87;p16"/>
          <p:cNvPicPr preferRelativeResize="0"/>
          <p:nvPr/>
        </p:nvPicPr>
        <p:blipFill>
          <a:blip r:embed="rId3">
            <a:alphaModFix/>
          </a:blip>
          <a:stretch>
            <a:fillRect/>
          </a:stretch>
        </p:blipFill>
        <p:spPr>
          <a:xfrm>
            <a:off x="4489550" y="1092375"/>
            <a:ext cx="3468800" cy="1944725"/>
          </a:xfrm>
          <a:prstGeom prst="rect">
            <a:avLst/>
          </a:prstGeom>
          <a:noFill/>
          <a:ln>
            <a:noFill/>
          </a:ln>
        </p:spPr>
      </p:pic>
      <p:pic>
        <p:nvPicPr>
          <p:cNvPr id="88" name="Google Shape;88;p16"/>
          <p:cNvPicPr preferRelativeResize="0"/>
          <p:nvPr/>
        </p:nvPicPr>
        <p:blipFill>
          <a:blip r:embed="rId4">
            <a:alphaModFix/>
          </a:blip>
          <a:stretch>
            <a:fillRect/>
          </a:stretch>
        </p:blipFill>
        <p:spPr>
          <a:xfrm>
            <a:off x="4443475" y="3170520"/>
            <a:ext cx="3560951" cy="1836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2577700" y="75675"/>
            <a:ext cx="349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Peak Descrimination</a:t>
            </a:r>
            <a:endParaRPr/>
          </a:p>
        </p:txBody>
      </p:sp>
      <p:pic>
        <p:nvPicPr>
          <p:cNvPr id="94" name="Google Shape;94;p17"/>
          <p:cNvPicPr preferRelativeResize="0"/>
          <p:nvPr/>
        </p:nvPicPr>
        <p:blipFill rotWithShape="1">
          <a:blip r:embed="rId3">
            <a:alphaModFix/>
          </a:blip>
          <a:srcRect b="9305" l="0" r="0" t="0"/>
          <a:stretch/>
        </p:blipFill>
        <p:spPr>
          <a:xfrm>
            <a:off x="597638" y="696085"/>
            <a:ext cx="3921074" cy="1827950"/>
          </a:xfrm>
          <a:prstGeom prst="rect">
            <a:avLst/>
          </a:prstGeom>
          <a:noFill/>
          <a:ln>
            <a:noFill/>
          </a:ln>
        </p:spPr>
      </p:pic>
      <p:pic>
        <p:nvPicPr>
          <p:cNvPr id="95" name="Google Shape;95;p17"/>
          <p:cNvPicPr preferRelativeResize="0"/>
          <p:nvPr/>
        </p:nvPicPr>
        <p:blipFill rotWithShape="1">
          <a:blip r:embed="rId4">
            <a:alphaModFix/>
          </a:blip>
          <a:srcRect b="-16200" l="0" r="0" t="16200"/>
          <a:stretch/>
        </p:blipFill>
        <p:spPr>
          <a:xfrm>
            <a:off x="723175" y="2694000"/>
            <a:ext cx="3670001" cy="2752525"/>
          </a:xfrm>
          <a:prstGeom prst="rect">
            <a:avLst/>
          </a:prstGeom>
          <a:noFill/>
          <a:ln>
            <a:noFill/>
          </a:ln>
        </p:spPr>
      </p:pic>
      <p:pic>
        <p:nvPicPr>
          <p:cNvPr id="96" name="Google Shape;96;p17"/>
          <p:cNvPicPr preferRelativeResize="0"/>
          <p:nvPr/>
        </p:nvPicPr>
        <p:blipFill>
          <a:blip r:embed="rId5">
            <a:alphaModFix/>
          </a:blip>
          <a:stretch>
            <a:fillRect/>
          </a:stretch>
        </p:blipFill>
        <p:spPr>
          <a:xfrm>
            <a:off x="5634366" y="696074"/>
            <a:ext cx="2607009" cy="1827950"/>
          </a:xfrm>
          <a:prstGeom prst="rect">
            <a:avLst/>
          </a:prstGeom>
          <a:noFill/>
          <a:ln>
            <a:noFill/>
          </a:ln>
        </p:spPr>
      </p:pic>
      <p:pic>
        <p:nvPicPr>
          <p:cNvPr id="97" name="Google Shape;97;p17"/>
          <p:cNvPicPr preferRelativeResize="0"/>
          <p:nvPr/>
        </p:nvPicPr>
        <p:blipFill rotWithShape="1">
          <a:blip r:embed="rId6">
            <a:alphaModFix/>
          </a:blip>
          <a:srcRect b="19817" l="0" r="0" t="14844"/>
          <a:stretch/>
        </p:blipFill>
        <p:spPr>
          <a:xfrm>
            <a:off x="5189025" y="2693989"/>
            <a:ext cx="3497700" cy="228541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p:nvPr/>
        </p:nvSpPr>
        <p:spPr>
          <a:xfrm>
            <a:off x="380850" y="1520675"/>
            <a:ext cx="4524000" cy="334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txBox="1"/>
          <p:nvPr>
            <p:ph type="title"/>
          </p:nvPr>
        </p:nvSpPr>
        <p:spPr>
          <a:xfrm>
            <a:off x="311700" y="32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Prong Technical Approach</a:t>
            </a:r>
            <a:endParaRPr/>
          </a:p>
        </p:txBody>
      </p:sp>
      <p:pic>
        <p:nvPicPr>
          <p:cNvPr id="104" name="Google Shape;104;p18"/>
          <p:cNvPicPr preferRelativeResize="0"/>
          <p:nvPr/>
        </p:nvPicPr>
        <p:blipFill rotWithShape="1">
          <a:blip r:embed="rId3">
            <a:alphaModFix/>
          </a:blip>
          <a:srcRect b="21995" l="19159" r="65003" t="22135"/>
          <a:stretch/>
        </p:blipFill>
        <p:spPr>
          <a:xfrm>
            <a:off x="5699075" y="427500"/>
            <a:ext cx="3003223" cy="4435175"/>
          </a:xfrm>
          <a:prstGeom prst="rect">
            <a:avLst/>
          </a:prstGeom>
          <a:noFill/>
          <a:ln cap="flat" cmpd="sng" w="19050">
            <a:solidFill>
              <a:schemeClr val="dk2"/>
            </a:solidFill>
            <a:prstDash val="solid"/>
            <a:round/>
            <a:headEnd len="sm" w="sm" type="none"/>
            <a:tailEnd len="sm" w="sm" type="none"/>
          </a:ln>
          <a:effectLst>
            <a:outerShdw blurRad="100013" rotWithShape="0" algn="bl" dir="6900000" dist="114300">
              <a:srgbClr val="000000">
                <a:alpha val="50000"/>
              </a:srgbClr>
            </a:outerShdw>
          </a:effectLst>
        </p:spPr>
      </p:pic>
      <p:cxnSp>
        <p:nvCxnSpPr>
          <p:cNvPr id="105" name="Google Shape;105;p18"/>
          <p:cNvCxnSpPr/>
          <p:nvPr/>
        </p:nvCxnSpPr>
        <p:spPr>
          <a:xfrm>
            <a:off x="1370508" y="1764847"/>
            <a:ext cx="0" cy="2853900"/>
          </a:xfrm>
          <a:prstGeom prst="straightConnector1">
            <a:avLst/>
          </a:prstGeom>
          <a:noFill/>
          <a:ln cap="flat" cmpd="sng" w="9525">
            <a:solidFill>
              <a:schemeClr val="dk2"/>
            </a:solidFill>
            <a:prstDash val="solid"/>
            <a:round/>
            <a:headEnd len="med" w="med" type="none"/>
            <a:tailEnd len="med" w="med" type="none"/>
          </a:ln>
        </p:spPr>
      </p:cxnSp>
      <p:cxnSp>
        <p:nvCxnSpPr>
          <p:cNvPr id="106" name="Google Shape;106;p18"/>
          <p:cNvCxnSpPr/>
          <p:nvPr/>
        </p:nvCxnSpPr>
        <p:spPr>
          <a:xfrm flipH="1">
            <a:off x="808500" y="3191867"/>
            <a:ext cx="3930000" cy="1200"/>
          </a:xfrm>
          <a:prstGeom prst="straightConnector1">
            <a:avLst/>
          </a:prstGeom>
          <a:noFill/>
          <a:ln cap="flat" cmpd="sng" w="9525">
            <a:solidFill>
              <a:schemeClr val="dk2"/>
            </a:solidFill>
            <a:prstDash val="solid"/>
            <a:round/>
            <a:headEnd len="med" w="med" type="none"/>
            <a:tailEnd len="med" w="med" type="none"/>
          </a:ln>
        </p:spPr>
      </p:cxnSp>
      <p:cxnSp>
        <p:nvCxnSpPr>
          <p:cNvPr id="107" name="Google Shape;107;p18"/>
          <p:cNvCxnSpPr>
            <a:stCxn id="108" idx="7"/>
          </p:cNvCxnSpPr>
          <p:nvPr/>
        </p:nvCxnSpPr>
        <p:spPr>
          <a:xfrm flipH="1" rot="10800000">
            <a:off x="1417364" y="1785213"/>
            <a:ext cx="592200" cy="1354500"/>
          </a:xfrm>
          <a:prstGeom prst="straightConnector1">
            <a:avLst/>
          </a:prstGeom>
          <a:noFill/>
          <a:ln cap="flat" cmpd="sng" w="38100">
            <a:solidFill>
              <a:schemeClr val="dk2"/>
            </a:solidFill>
            <a:prstDash val="dash"/>
            <a:round/>
            <a:headEnd len="med" w="med" type="none"/>
            <a:tailEnd len="med" w="med" type="none"/>
          </a:ln>
        </p:spPr>
      </p:cxnSp>
      <p:cxnSp>
        <p:nvCxnSpPr>
          <p:cNvPr id="109" name="Google Shape;109;p18"/>
          <p:cNvCxnSpPr/>
          <p:nvPr/>
        </p:nvCxnSpPr>
        <p:spPr>
          <a:xfrm>
            <a:off x="1370501" y="3191874"/>
            <a:ext cx="585000" cy="1442400"/>
          </a:xfrm>
          <a:prstGeom prst="straightConnector1">
            <a:avLst/>
          </a:prstGeom>
          <a:noFill/>
          <a:ln cap="flat" cmpd="sng" w="38100">
            <a:solidFill>
              <a:schemeClr val="dk2"/>
            </a:solidFill>
            <a:prstDash val="dash"/>
            <a:round/>
            <a:headEnd len="med" w="med" type="none"/>
            <a:tailEnd len="med" w="med" type="none"/>
          </a:ln>
        </p:spPr>
      </p:cxnSp>
      <p:sp>
        <p:nvSpPr>
          <p:cNvPr id="110" name="Google Shape;110;p18"/>
          <p:cNvSpPr/>
          <p:nvPr/>
        </p:nvSpPr>
        <p:spPr>
          <a:xfrm>
            <a:off x="3087648" y="3585318"/>
            <a:ext cx="422700" cy="332100"/>
          </a:xfrm>
          <a:prstGeom prst="triangle">
            <a:avLst>
              <a:gd fmla="val 50000"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 name="Google Shape;111;p18"/>
          <p:cNvCxnSpPr>
            <a:endCxn id="108" idx="2"/>
          </p:cNvCxnSpPr>
          <p:nvPr/>
        </p:nvCxnSpPr>
        <p:spPr>
          <a:xfrm rot="10800000">
            <a:off x="1304695" y="3191685"/>
            <a:ext cx="533400" cy="1200"/>
          </a:xfrm>
          <a:prstGeom prst="straightConnector1">
            <a:avLst/>
          </a:prstGeom>
          <a:noFill/>
          <a:ln cap="flat" cmpd="sng" w="19050">
            <a:solidFill>
              <a:srgbClr val="CC0000"/>
            </a:solidFill>
            <a:prstDash val="dash"/>
            <a:round/>
            <a:headEnd len="med" w="med" type="none"/>
            <a:tailEnd len="med" w="med" type="none"/>
          </a:ln>
        </p:spPr>
      </p:cxnSp>
      <p:sp>
        <p:nvSpPr>
          <p:cNvPr id="112" name="Google Shape;112;p18"/>
          <p:cNvSpPr/>
          <p:nvPr/>
        </p:nvSpPr>
        <p:spPr>
          <a:xfrm>
            <a:off x="1536682" y="2824837"/>
            <a:ext cx="256129" cy="745230"/>
          </a:xfrm>
          <a:custGeom>
            <a:rect b="b" l="l" r="r" t="t"/>
            <a:pathLst>
              <a:path extrusionOk="0" h="35674" w="12962">
                <a:moveTo>
                  <a:pt x="1176" y="0"/>
                </a:moveTo>
                <a:cubicBezTo>
                  <a:pt x="3136" y="2940"/>
                  <a:pt x="13133" y="11695"/>
                  <a:pt x="12937" y="17641"/>
                </a:cubicBezTo>
                <a:cubicBezTo>
                  <a:pt x="12741" y="23587"/>
                  <a:pt x="2156" y="32669"/>
                  <a:pt x="0" y="35674"/>
                </a:cubicBezTo>
              </a:path>
            </a:pathLst>
          </a:custGeom>
          <a:noFill/>
          <a:ln cap="flat" cmpd="sng" w="9525">
            <a:solidFill>
              <a:schemeClr val="dk2"/>
            </a:solidFill>
            <a:prstDash val="solid"/>
            <a:round/>
            <a:headEnd len="med" w="med" type="none"/>
            <a:tailEnd len="med" w="med" type="none"/>
          </a:ln>
        </p:spPr>
      </p:sp>
      <p:sp>
        <p:nvSpPr>
          <p:cNvPr id="108" name="Google Shape;108;p18"/>
          <p:cNvSpPr/>
          <p:nvPr/>
        </p:nvSpPr>
        <p:spPr>
          <a:xfrm>
            <a:off x="1304695" y="3118185"/>
            <a:ext cx="132000" cy="147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3197258" y="3685441"/>
            <a:ext cx="486300" cy="332100"/>
          </a:xfrm>
          <a:prstGeom prst="triangle">
            <a:avLst>
              <a:gd fmla="val 50000"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3054563" y="3794438"/>
            <a:ext cx="422700" cy="332100"/>
          </a:xfrm>
          <a:prstGeom prst="triangle">
            <a:avLst>
              <a:gd fmla="val 50000"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3288982" y="3913762"/>
            <a:ext cx="356400" cy="288300"/>
          </a:xfrm>
          <a:prstGeom prst="triangle">
            <a:avLst>
              <a:gd fmla="val 50000"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3645442" y="3702989"/>
            <a:ext cx="200100" cy="176400"/>
          </a:xfrm>
          <a:prstGeom prst="triangle">
            <a:avLst>
              <a:gd fmla="val 50000"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3645432" y="3794447"/>
            <a:ext cx="200100" cy="147000"/>
          </a:xfrm>
          <a:prstGeom prst="triangle">
            <a:avLst>
              <a:gd fmla="val 50000"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3748926" y="3823515"/>
            <a:ext cx="200100" cy="176400"/>
          </a:xfrm>
          <a:prstGeom prst="triangle">
            <a:avLst>
              <a:gd fmla="val 50000"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3748926" y="3943750"/>
            <a:ext cx="200100" cy="176400"/>
          </a:xfrm>
          <a:prstGeom prst="triangle">
            <a:avLst>
              <a:gd fmla="val 50000"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3748916" y="4035208"/>
            <a:ext cx="200100" cy="147000"/>
          </a:xfrm>
          <a:prstGeom prst="triangle">
            <a:avLst>
              <a:gd fmla="val 50000"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3852409" y="4064276"/>
            <a:ext cx="200100" cy="176400"/>
          </a:xfrm>
          <a:prstGeom prst="triangle">
            <a:avLst>
              <a:gd fmla="val 50000"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3054563" y="2229639"/>
            <a:ext cx="842400" cy="332100"/>
          </a:xfrm>
          <a:prstGeom prst="trapezoid">
            <a:avLst>
              <a:gd fmla="val 46595"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rot="-236776">
            <a:off x="2520280" y="3019418"/>
            <a:ext cx="1634676" cy="1521800"/>
          </a:xfrm>
          <a:prstGeom prst="chord">
            <a:avLst>
              <a:gd fmla="val 13671626" name="adj1"/>
              <a:gd fmla="val 18892755" name="adj2"/>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rot="-236608">
            <a:off x="3411734" y="2863272"/>
            <a:ext cx="689232" cy="1310824"/>
          </a:xfrm>
          <a:prstGeom prst="chord">
            <a:avLst>
              <a:gd fmla="val 13671626" name="adj1"/>
              <a:gd fmla="val 18892755" name="adj2"/>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rot="-236608">
            <a:off x="3830036" y="2759918"/>
            <a:ext cx="689232" cy="1562371"/>
          </a:xfrm>
          <a:prstGeom prst="chord">
            <a:avLst>
              <a:gd fmla="val 13671626" name="adj1"/>
              <a:gd fmla="val 18892755" name="adj2"/>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622125" y="2950500"/>
            <a:ext cx="672600" cy="1764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AOV, 𝛉</a:t>
            </a:r>
            <a:endParaRPr sz="1000"/>
          </a:p>
        </p:txBody>
      </p:sp>
      <p:sp>
        <p:nvSpPr>
          <p:cNvPr id="127" name="Google Shape;127;p18"/>
          <p:cNvSpPr/>
          <p:nvPr/>
        </p:nvSpPr>
        <p:spPr>
          <a:xfrm>
            <a:off x="1050371" y="3799591"/>
            <a:ext cx="486300" cy="332100"/>
          </a:xfrm>
          <a:prstGeom prst="triangle">
            <a:avLst>
              <a:gd fmla="val 50000"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907676" y="3908588"/>
            <a:ext cx="422700" cy="332100"/>
          </a:xfrm>
          <a:prstGeom prst="triangle">
            <a:avLst>
              <a:gd fmla="val 50000"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1142094" y="4027912"/>
            <a:ext cx="356400" cy="288300"/>
          </a:xfrm>
          <a:prstGeom prst="triangle">
            <a:avLst>
              <a:gd fmla="val 50000"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 name="Google Shape;130;p18"/>
          <p:cNvCxnSpPr>
            <a:endCxn id="110" idx="0"/>
          </p:cNvCxnSpPr>
          <p:nvPr/>
        </p:nvCxnSpPr>
        <p:spPr>
          <a:xfrm>
            <a:off x="1396398" y="3215718"/>
            <a:ext cx="1902600" cy="369600"/>
          </a:xfrm>
          <a:prstGeom prst="straightConnector1">
            <a:avLst/>
          </a:prstGeom>
          <a:noFill/>
          <a:ln cap="flat" cmpd="sng" w="38100">
            <a:solidFill>
              <a:srgbClr val="5FAB3E"/>
            </a:solidFill>
            <a:prstDash val="solid"/>
            <a:round/>
            <a:headEnd len="med" w="med" type="none"/>
            <a:tailEnd len="med" w="med" type="none"/>
          </a:ln>
        </p:spPr>
      </p:cxnSp>
      <p:cxnSp>
        <p:nvCxnSpPr>
          <p:cNvPr id="131" name="Google Shape;131;p18"/>
          <p:cNvCxnSpPr>
            <a:endCxn id="122" idx="0"/>
          </p:cNvCxnSpPr>
          <p:nvPr/>
        </p:nvCxnSpPr>
        <p:spPr>
          <a:xfrm flipH="1" rot="10800000">
            <a:off x="1419863" y="2229639"/>
            <a:ext cx="2055900" cy="948000"/>
          </a:xfrm>
          <a:prstGeom prst="straightConnector1">
            <a:avLst/>
          </a:prstGeom>
          <a:noFill/>
          <a:ln cap="flat" cmpd="sng" w="38100">
            <a:solidFill>
              <a:srgbClr val="5FAB3E"/>
            </a:solidFill>
            <a:prstDash val="solid"/>
            <a:round/>
            <a:headEnd len="med" w="med" type="none"/>
            <a:tailEnd len="med" w="med" type="none"/>
          </a:ln>
        </p:spPr>
      </p:cxnSp>
      <p:cxnSp>
        <p:nvCxnSpPr>
          <p:cNvPr id="132" name="Google Shape;132;p18"/>
          <p:cNvCxnSpPr>
            <a:stCxn id="108" idx="6"/>
          </p:cNvCxnSpPr>
          <p:nvPr/>
        </p:nvCxnSpPr>
        <p:spPr>
          <a:xfrm flipH="1" rot="10800000">
            <a:off x="1436695" y="2774685"/>
            <a:ext cx="2664600" cy="417000"/>
          </a:xfrm>
          <a:prstGeom prst="straightConnector1">
            <a:avLst/>
          </a:prstGeom>
          <a:noFill/>
          <a:ln cap="flat" cmpd="sng" w="38100">
            <a:solidFill>
              <a:srgbClr val="5FAB3E"/>
            </a:solidFill>
            <a:prstDash val="solid"/>
            <a:round/>
            <a:headEnd len="med" w="med" type="none"/>
            <a:tailEnd len="med" w="med" type="none"/>
          </a:ln>
        </p:spPr>
      </p:cxnSp>
      <p:cxnSp>
        <p:nvCxnSpPr>
          <p:cNvPr id="133" name="Google Shape;133;p18"/>
          <p:cNvCxnSpPr>
            <a:stCxn id="108" idx="6"/>
            <a:endCxn id="120" idx="0"/>
          </p:cNvCxnSpPr>
          <p:nvPr/>
        </p:nvCxnSpPr>
        <p:spPr>
          <a:xfrm>
            <a:off x="1436695" y="3191685"/>
            <a:ext cx="2412300" cy="843600"/>
          </a:xfrm>
          <a:prstGeom prst="straightConnector1">
            <a:avLst/>
          </a:prstGeom>
          <a:noFill/>
          <a:ln cap="flat" cmpd="sng" w="38100">
            <a:solidFill>
              <a:srgbClr val="FF0000"/>
            </a:solidFill>
            <a:prstDash val="dashDot"/>
            <a:round/>
            <a:headEnd len="med" w="med" type="none"/>
            <a:tailEnd len="med" w="med" type="none"/>
          </a:ln>
        </p:spPr>
      </p:cxnSp>
      <p:cxnSp>
        <p:nvCxnSpPr>
          <p:cNvPr id="134" name="Google Shape;134;p18"/>
          <p:cNvCxnSpPr>
            <a:stCxn id="108" idx="3"/>
            <a:endCxn id="128" idx="0"/>
          </p:cNvCxnSpPr>
          <p:nvPr/>
        </p:nvCxnSpPr>
        <p:spPr>
          <a:xfrm flipH="1">
            <a:off x="1119125" y="3243658"/>
            <a:ext cx="204900" cy="664800"/>
          </a:xfrm>
          <a:prstGeom prst="straightConnector1">
            <a:avLst/>
          </a:prstGeom>
          <a:noFill/>
          <a:ln cap="flat" cmpd="sng" w="38100">
            <a:solidFill>
              <a:srgbClr val="FF0000"/>
            </a:solidFill>
            <a:prstDash val="dashDot"/>
            <a:round/>
            <a:headEnd len="med" w="med" type="none"/>
            <a:tailEnd len="med" w="med" type="none"/>
          </a:ln>
        </p:spPr>
      </p:cxnSp>
      <p:sp>
        <p:nvSpPr>
          <p:cNvPr id="135" name="Google Shape;135;p18"/>
          <p:cNvSpPr txBox="1"/>
          <p:nvPr/>
        </p:nvSpPr>
        <p:spPr>
          <a:xfrm>
            <a:off x="447950" y="978625"/>
            <a:ext cx="4752300" cy="472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Average"/>
              <a:buChar char="●"/>
            </a:pPr>
            <a:r>
              <a:rPr lang="en" sz="1800">
                <a:solidFill>
                  <a:schemeClr val="dk2"/>
                </a:solidFill>
                <a:latin typeface="Average"/>
                <a:ea typeface="Average"/>
                <a:cs typeface="Average"/>
                <a:sym typeface="Average"/>
              </a:rPr>
              <a:t>Homography and Faster-RCNN</a:t>
            </a:r>
            <a:endParaRPr sz="1800">
              <a:solidFill>
                <a:schemeClr val="dk2"/>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9"/>
          <p:cNvSpPr/>
          <p:nvPr/>
        </p:nvSpPr>
        <p:spPr>
          <a:xfrm>
            <a:off x="4013075" y="100450"/>
            <a:ext cx="4549200" cy="4939800"/>
          </a:xfrm>
          <a:prstGeom prst="rect">
            <a:avLst/>
          </a:prstGeom>
          <a:solidFill>
            <a:schemeClr val="lt2"/>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txBox="1"/>
          <p:nvPr>
            <p:ph type="title"/>
          </p:nvPr>
        </p:nvSpPr>
        <p:spPr>
          <a:xfrm>
            <a:off x="311700" y="445025"/>
            <a:ext cx="3703800" cy="59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Homography</a:t>
            </a:r>
            <a:endParaRPr/>
          </a:p>
        </p:txBody>
      </p:sp>
      <p:pic>
        <p:nvPicPr>
          <p:cNvPr id="142" name="Google Shape;142;p19"/>
          <p:cNvPicPr preferRelativeResize="0"/>
          <p:nvPr/>
        </p:nvPicPr>
        <p:blipFill rotWithShape="1">
          <a:blip r:embed="rId3">
            <a:alphaModFix/>
          </a:blip>
          <a:srcRect b="12922" l="0" r="-623" t="0"/>
          <a:stretch/>
        </p:blipFill>
        <p:spPr>
          <a:xfrm>
            <a:off x="4015400" y="119950"/>
            <a:ext cx="4549201" cy="4920299"/>
          </a:xfrm>
          <a:prstGeom prst="rect">
            <a:avLst/>
          </a:prstGeom>
          <a:noFill/>
          <a:ln cap="flat" cmpd="sng" w="19050">
            <a:solidFill>
              <a:schemeClr val="dk2"/>
            </a:solidFill>
            <a:prstDash val="solid"/>
            <a:round/>
            <a:headEnd len="sm" w="sm" type="none"/>
            <a:tailEnd len="sm" w="sm" type="none"/>
          </a:ln>
          <a:effectLst>
            <a:outerShdw blurRad="42863" rotWithShape="0" algn="bl">
              <a:srgbClr val="000000">
                <a:alpha val="35000"/>
              </a:srgbClr>
            </a:outerShdw>
          </a:effectLst>
        </p:spPr>
      </p:pic>
      <p:sp>
        <p:nvSpPr>
          <p:cNvPr id="143" name="Google Shape;143;p19"/>
          <p:cNvSpPr txBox="1"/>
          <p:nvPr/>
        </p:nvSpPr>
        <p:spPr>
          <a:xfrm>
            <a:off x="317350" y="1162850"/>
            <a:ext cx="3323400" cy="37866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3D to 2D</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Filtering using AOV</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A common technique in computer graphics involving a virtual camera</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p:nvPr/>
        </p:nvSpPr>
        <p:spPr>
          <a:xfrm>
            <a:off x="4376900" y="383575"/>
            <a:ext cx="4678800" cy="462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 name="Google Shape;149;p20"/>
          <p:cNvCxnSpPr/>
          <p:nvPr/>
        </p:nvCxnSpPr>
        <p:spPr>
          <a:xfrm flipH="1">
            <a:off x="4625125" y="912025"/>
            <a:ext cx="2127000" cy="941100"/>
          </a:xfrm>
          <a:prstGeom prst="straightConnector1">
            <a:avLst/>
          </a:prstGeom>
          <a:noFill/>
          <a:ln cap="flat" cmpd="sng" w="38100">
            <a:solidFill>
              <a:srgbClr val="FF0000"/>
            </a:solidFill>
            <a:prstDash val="dash"/>
            <a:round/>
            <a:headEnd len="med" w="med" type="none"/>
            <a:tailEnd len="med" w="med" type="none"/>
          </a:ln>
        </p:spPr>
      </p:cxnSp>
      <p:sp>
        <p:nvSpPr>
          <p:cNvPr id="150" name="Google Shape;150;p20"/>
          <p:cNvSpPr/>
          <p:nvPr/>
        </p:nvSpPr>
        <p:spPr>
          <a:xfrm rot="-3230861">
            <a:off x="4439789" y="1722125"/>
            <a:ext cx="910271" cy="663900"/>
          </a:xfrm>
          <a:prstGeom prst="triangle">
            <a:avLst>
              <a:gd fmla="val 50000"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txBox="1"/>
          <p:nvPr>
            <p:ph type="title"/>
          </p:nvPr>
        </p:nvSpPr>
        <p:spPr>
          <a:xfrm>
            <a:off x="311700" y="445025"/>
            <a:ext cx="4000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Haversine Solution</a:t>
            </a:r>
            <a:endParaRPr/>
          </a:p>
        </p:txBody>
      </p:sp>
      <p:sp>
        <p:nvSpPr>
          <p:cNvPr id="152" name="Google Shape;152;p20"/>
          <p:cNvSpPr txBox="1"/>
          <p:nvPr>
            <p:ph idx="1" type="body"/>
          </p:nvPr>
        </p:nvSpPr>
        <p:spPr>
          <a:xfrm>
            <a:off x="489138" y="3808450"/>
            <a:ext cx="3578700" cy="1076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Homography alone isn’t good enough</a:t>
            </a:r>
            <a:endParaRPr/>
          </a:p>
          <a:p>
            <a:pPr indent="-342900" lvl="0" marL="457200" rtl="0" algn="l">
              <a:spcBef>
                <a:spcPts val="0"/>
              </a:spcBef>
              <a:spcAft>
                <a:spcPts val="0"/>
              </a:spcAft>
              <a:buSzPts val="1800"/>
              <a:buChar char="●"/>
            </a:pPr>
            <a:r>
              <a:rPr lang="en"/>
              <a:t>Map points to Cartesian</a:t>
            </a:r>
            <a:endParaRPr/>
          </a:p>
        </p:txBody>
      </p:sp>
      <p:pic>
        <p:nvPicPr>
          <p:cNvPr id="153" name="Google Shape;153;p20"/>
          <p:cNvPicPr preferRelativeResize="0"/>
          <p:nvPr/>
        </p:nvPicPr>
        <p:blipFill>
          <a:blip r:embed="rId3">
            <a:alphaModFix/>
          </a:blip>
          <a:stretch>
            <a:fillRect/>
          </a:stretch>
        </p:blipFill>
        <p:spPr>
          <a:xfrm>
            <a:off x="690172" y="1616491"/>
            <a:ext cx="3176617" cy="1894052"/>
          </a:xfrm>
          <a:prstGeom prst="rect">
            <a:avLst/>
          </a:prstGeom>
          <a:noFill/>
          <a:ln>
            <a:noFill/>
          </a:ln>
        </p:spPr>
      </p:pic>
      <p:sp>
        <p:nvSpPr>
          <p:cNvPr id="154" name="Google Shape;154;p20"/>
          <p:cNvSpPr/>
          <p:nvPr/>
        </p:nvSpPr>
        <p:spPr>
          <a:xfrm>
            <a:off x="666600" y="1436550"/>
            <a:ext cx="3223800" cy="2270400"/>
          </a:xfrm>
          <a:prstGeom prst="noSmoking">
            <a:avLst>
              <a:gd fmla="val 10562" name="adj"/>
            </a:avLst>
          </a:prstGeom>
          <a:solidFill>
            <a:srgbClr val="EE1010">
              <a:alpha val="6179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20"/>
          <p:cNvPicPr preferRelativeResize="0"/>
          <p:nvPr/>
        </p:nvPicPr>
        <p:blipFill rotWithShape="1">
          <a:blip r:embed="rId4">
            <a:alphaModFix/>
          </a:blip>
          <a:srcRect b="10870" l="13045" r="12792" t="15083"/>
          <a:stretch/>
        </p:blipFill>
        <p:spPr>
          <a:xfrm>
            <a:off x="4777824" y="1017724"/>
            <a:ext cx="3718151" cy="3766727"/>
          </a:xfrm>
          <a:prstGeom prst="rect">
            <a:avLst/>
          </a:prstGeom>
          <a:noFill/>
          <a:ln>
            <a:noFill/>
          </a:ln>
          <a:effectLst>
            <a:outerShdw blurRad="57150" rotWithShape="0" algn="bl" dir="5400000" dist="57150">
              <a:srgbClr val="000000">
                <a:alpha val="50000"/>
              </a:srgbClr>
            </a:outerShdw>
          </a:effectLst>
        </p:spPr>
      </p:pic>
      <p:pic>
        <p:nvPicPr>
          <p:cNvPr id="156" name="Google Shape;156;p20"/>
          <p:cNvPicPr preferRelativeResize="0"/>
          <p:nvPr/>
        </p:nvPicPr>
        <p:blipFill rotWithShape="1">
          <a:blip r:embed="rId5">
            <a:alphaModFix/>
          </a:blip>
          <a:srcRect b="21710" l="-15990" r="15989" t="-21710"/>
          <a:stretch/>
        </p:blipFill>
        <p:spPr>
          <a:xfrm rot="894189">
            <a:off x="6659013" y="500066"/>
            <a:ext cx="893750" cy="68019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p:nvPr/>
        </p:nvSpPr>
        <p:spPr>
          <a:xfrm>
            <a:off x="0" y="685175"/>
            <a:ext cx="9144000" cy="445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1"/>
          <p:cNvSpPr txBox="1"/>
          <p:nvPr>
            <p:ph idx="4294967295" type="title"/>
          </p:nvPr>
        </p:nvSpPr>
        <p:spPr>
          <a:xfrm>
            <a:off x="302075" y="127650"/>
            <a:ext cx="1994400" cy="52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Faster-RCNN</a:t>
            </a:r>
            <a:endParaRPr/>
          </a:p>
        </p:txBody>
      </p:sp>
      <p:pic>
        <p:nvPicPr>
          <p:cNvPr id="163" name="Google Shape;163;p21"/>
          <p:cNvPicPr preferRelativeResize="0"/>
          <p:nvPr/>
        </p:nvPicPr>
        <p:blipFill rotWithShape="1">
          <a:blip r:embed="rId3">
            <a:alphaModFix/>
          </a:blip>
          <a:srcRect b="16080" l="21129" r="0" t="14369"/>
          <a:stretch/>
        </p:blipFill>
        <p:spPr>
          <a:xfrm>
            <a:off x="2345475" y="650850"/>
            <a:ext cx="6356803" cy="4204274"/>
          </a:xfrm>
          <a:prstGeom prst="rect">
            <a:avLst/>
          </a:prstGeom>
          <a:noFill/>
          <a:ln>
            <a:noFill/>
          </a:ln>
        </p:spPr>
      </p:pic>
      <p:pic>
        <p:nvPicPr>
          <p:cNvPr id="164" name="Google Shape;164;p21"/>
          <p:cNvPicPr preferRelativeResize="0"/>
          <p:nvPr/>
        </p:nvPicPr>
        <p:blipFill rotWithShape="1">
          <a:blip r:embed="rId4">
            <a:alphaModFix/>
          </a:blip>
          <a:srcRect b="49664" l="19547" r="65155" t="22354"/>
          <a:stretch/>
        </p:blipFill>
        <p:spPr>
          <a:xfrm>
            <a:off x="897550" y="2036162"/>
            <a:ext cx="1398928" cy="10711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